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8" r:id="rId1"/>
    <p:sldMasterId id="2147483669" r:id="rId2"/>
  </p:sldMasterIdLst>
  <p:notesMasterIdLst>
    <p:notesMasterId r:id="rId6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</p:sldIdLst>
  <p:sldSz cx="12192000" cy="6858000"/>
  <p:notesSz cx="6858000" cy="2228850"/>
  <p:embeddedFontLs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Cambria Math" panose="02040503050406030204" pitchFamily="18" charset="0"/>
      <p:regular r:id="rId67"/>
    </p:embeddedFont>
    <p:embeddedFont>
      <p:font typeface="Century Gothic" panose="020B0502020202020204" pitchFamily="34" charset="0"/>
      <p:regular r:id="rId68"/>
      <p:bold r:id="rId69"/>
      <p:italic r:id="rId70"/>
      <p:boldItalic r:id="rId71"/>
    </p:embeddedFont>
    <p:embeddedFont>
      <p:font typeface="Helvetica Neue" panose="02000503000000020004" pitchFamily="2" charset="0"/>
      <p:regular r:id="rId72"/>
      <p:bold r:id="rId73"/>
      <p:italic r:id="rId74"/>
      <p:boldItalic r:id="rId75"/>
    </p:embeddedFont>
    <p:embeddedFont>
      <p:font typeface="Lusitana" pitchFamily="2" charset="0"/>
      <p:regular r:id="rId76"/>
      <p:bold r:id="rId77"/>
    </p:embeddedFont>
    <p:embeddedFont>
      <p:font typeface="Merriweather" pitchFamily="2" charset="77"/>
      <p:regular r:id="rId78"/>
      <p:bold r:id="rId79"/>
      <p:italic r:id="rId80"/>
      <p:boldItalic r:id="rId81"/>
    </p:embeddedFont>
    <p:embeddedFont>
      <p:font typeface="Poppins" pitchFamily="2" charset="77"/>
      <p:regular r:id="rId82"/>
      <p:bold r:id="rId83"/>
      <p:italic r:id="rId84"/>
      <p:boldItalic r:id="rId8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88">
          <p15:clr>
            <a:srgbClr val="A4A3A4"/>
          </p15:clr>
        </p15:guide>
        <p15:guide id="2" pos="7434">
          <p15:clr>
            <a:srgbClr val="A4A3A4"/>
          </p15:clr>
        </p15:guide>
        <p15:guide id="3" pos="288">
          <p15:clr>
            <a:srgbClr val="9AA0A6"/>
          </p15:clr>
        </p15:guide>
        <p15:guide id="4" orient="horz" pos="144">
          <p15:clr>
            <a:srgbClr val="9AA0A6"/>
          </p15:clr>
        </p15:guide>
        <p15:guide id="5" pos="432">
          <p15:clr>
            <a:srgbClr val="9AA0A6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CF8E045-B056-4FDD-93F6-7A1A1B292E1E}">
  <a:tblStyle styleId="{ECF8E045-B056-4FDD-93F6-7A1A1B292E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5C92931-C138-4825-A7C6-D4B565A3CDB0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AF1"/>
          </a:solidFill>
        </a:fill>
      </a:tcStyle>
    </a:wholeTbl>
    <a:band1H>
      <a:tcTxStyle/>
      <a:tcStyle>
        <a:tcBdr/>
        <a:fill>
          <a:solidFill>
            <a:srgbClr val="CBD2E2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D2E2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ABA8F1D-C1DD-4B9F-9CD6-55D496B614F0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E951159-B995-4AF6-99A0-04F0F0C03B05}" styleName="Table_3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BF5"/>
          </a:solidFill>
        </a:fill>
      </a:tcStyle>
    </a:wholeTbl>
    <a:band1H>
      <a:tcTxStyle/>
      <a:tcStyle>
        <a:tcBdr/>
        <a:fill>
          <a:solidFill>
            <a:srgbClr val="CA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FB12836-D59F-4256-8A36-D4F55F6A4E1B}" styleName="Table_4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dk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dk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436A701-B6C1-4000-8C80-D316145AB5E7}" styleName="Table_5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AF1"/>
          </a:solidFill>
        </a:fill>
      </a:tcStyle>
    </a:wholeTbl>
    <a:band1H>
      <a:tcTxStyle b="off" i="off"/>
      <a:tcStyle>
        <a:tcBdr/>
        <a:fill>
          <a:solidFill>
            <a:srgbClr val="CBD2E2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BD2E2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3E261D9F-ADFE-4E65-A181-4F540FE52B34}" styleName="Table_6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28"/>
  </p:normalViewPr>
  <p:slideViewPr>
    <p:cSldViewPr snapToGrid="0">
      <p:cViewPr varScale="1">
        <p:scale>
          <a:sx n="115" d="100"/>
          <a:sy n="115" d="100"/>
        </p:scale>
        <p:origin x="240" y="288"/>
      </p:cViewPr>
      <p:guideLst>
        <p:guide orient="horz" pos="2088"/>
        <p:guide pos="7434"/>
        <p:guide pos="288"/>
        <p:guide orient="horz" pos="144"/>
        <p:guide pos="4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84" Type="http://schemas.openxmlformats.org/officeDocument/2006/relationships/font" Target="fonts/font22.fntdata"/><Relationship Id="rId89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12.fntdata"/><Relationship Id="rId79" Type="http://schemas.openxmlformats.org/officeDocument/2006/relationships/font" Target="fonts/font17.fntdata"/><Relationship Id="rId5" Type="http://schemas.openxmlformats.org/officeDocument/2006/relationships/slide" Target="slides/slide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0.fntdata"/><Relationship Id="rId80" Type="http://schemas.openxmlformats.org/officeDocument/2006/relationships/font" Target="fonts/font18.fntdata"/><Relationship Id="rId85" Type="http://schemas.openxmlformats.org/officeDocument/2006/relationships/font" Target="fonts/font2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font" Target="fonts/font13.fntdata"/><Relationship Id="rId83" Type="http://schemas.openxmlformats.org/officeDocument/2006/relationships/font" Target="fonts/font21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font" Target="fonts/font16.fntdata"/><Relationship Id="rId81" Type="http://schemas.openxmlformats.org/officeDocument/2006/relationships/font" Target="fonts/font19.fntdata"/><Relationship Id="rId8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4.fntdata"/><Relationship Id="rId7" Type="http://schemas.openxmlformats.org/officeDocument/2006/relationships/slide" Target="slides/slide5.xml"/><Relationship Id="rId71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4.fntdata"/><Relationship Id="rId87" Type="http://schemas.openxmlformats.org/officeDocument/2006/relationships/viewProps" Target="viewProps.xml"/><Relationship Id="rId61" Type="http://schemas.openxmlformats.org/officeDocument/2006/relationships/slide" Target="slides/slide59.xml"/><Relationship Id="rId82" Type="http://schemas.openxmlformats.org/officeDocument/2006/relationships/font" Target="fonts/font20.fntdata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023092" y="0"/>
            <a:ext cx="3077739" cy="471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1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2000" cy="3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1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91db58ce21_8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500" cy="316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91db58ce21_8_14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2000" cy="3696600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g91db58ce21_8_14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00" cy="471000"/>
          </a:xfrm>
          <a:prstGeom prst="rect">
            <a:avLst/>
          </a:prstGeom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91db58ce21_8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500" cy="316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91db58ce21_8_33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2000" cy="3696600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g91db58ce21_8_33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00" cy="471000"/>
          </a:xfrm>
          <a:prstGeom prst="rect">
            <a:avLst/>
          </a:prstGeom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91db58ce21_4_42:notes"/>
          <p:cNvSpPr txBox="1">
            <a:spLocks noGrp="1"/>
          </p:cNvSpPr>
          <p:nvPr>
            <p:ph type="body" idx="1"/>
          </p:nvPr>
        </p:nvSpPr>
        <p:spPr>
          <a:xfrm>
            <a:off x="685800" y="1072634"/>
            <a:ext cx="5486400" cy="877610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91db58ce21_4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278606"/>
            <a:ext cx="5486400" cy="75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91db58ce21_4_50:notes"/>
          <p:cNvSpPr txBox="1">
            <a:spLocks noGrp="1"/>
          </p:cNvSpPr>
          <p:nvPr>
            <p:ph type="body" idx="1"/>
          </p:nvPr>
        </p:nvSpPr>
        <p:spPr>
          <a:xfrm>
            <a:off x="685800" y="1072634"/>
            <a:ext cx="5486400" cy="877610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g91db58ce21_4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278606"/>
            <a:ext cx="5486400" cy="75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91db58ce21_4_72:notes"/>
          <p:cNvSpPr txBox="1">
            <a:spLocks noGrp="1"/>
          </p:cNvSpPr>
          <p:nvPr>
            <p:ph type="body" idx="1"/>
          </p:nvPr>
        </p:nvSpPr>
        <p:spPr>
          <a:xfrm>
            <a:off x="685800" y="1072634"/>
            <a:ext cx="5486400" cy="877610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91db58ce21_4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278606"/>
            <a:ext cx="5486400" cy="75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91db58ce21_4_90:notes"/>
          <p:cNvSpPr txBox="1">
            <a:spLocks noGrp="1"/>
          </p:cNvSpPr>
          <p:nvPr>
            <p:ph type="body" idx="1"/>
          </p:nvPr>
        </p:nvSpPr>
        <p:spPr>
          <a:xfrm>
            <a:off x="685800" y="1072634"/>
            <a:ext cx="5486400" cy="877610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g91db58ce21_4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278606"/>
            <a:ext cx="5486400" cy="75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91db58ce21_4_100:notes"/>
          <p:cNvSpPr txBox="1">
            <a:spLocks noGrp="1"/>
          </p:cNvSpPr>
          <p:nvPr>
            <p:ph type="body" idx="1"/>
          </p:nvPr>
        </p:nvSpPr>
        <p:spPr>
          <a:xfrm>
            <a:off x="685800" y="1072634"/>
            <a:ext cx="5486400" cy="877610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g91db58ce21_4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278606"/>
            <a:ext cx="5486400" cy="75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91db58ce21_4_114:notes"/>
          <p:cNvSpPr txBox="1">
            <a:spLocks noGrp="1"/>
          </p:cNvSpPr>
          <p:nvPr>
            <p:ph type="body" idx="1"/>
          </p:nvPr>
        </p:nvSpPr>
        <p:spPr>
          <a:xfrm>
            <a:off x="685800" y="1072634"/>
            <a:ext cx="5486400" cy="877610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g91db58ce21_4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278606"/>
            <a:ext cx="5486400" cy="75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91db58ce21_4_126:notes"/>
          <p:cNvSpPr txBox="1">
            <a:spLocks noGrp="1"/>
          </p:cNvSpPr>
          <p:nvPr>
            <p:ph type="body" idx="1"/>
          </p:nvPr>
        </p:nvSpPr>
        <p:spPr>
          <a:xfrm>
            <a:off x="685800" y="1072634"/>
            <a:ext cx="5486400" cy="877610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g91db58ce21_4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278606"/>
            <a:ext cx="5486400" cy="75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91db58ce21_4_144:notes"/>
          <p:cNvSpPr txBox="1">
            <a:spLocks noGrp="1"/>
          </p:cNvSpPr>
          <p:nvPr>
            <p:ph type="body" idx="1"/>
          </p:nvPr>
        </p:nvSpPr>
        <p:spPr>
          <a:xfrm>
            <a:off x="685800" y="1072634"/>
            <a:ext cx="5486400" cy="877610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g91db58ce21_4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278606"/>
            <a:ext cx="5486400" cy="7522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6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 QUESTION; ROOTS DON’T GROWN NEATLY. NEED EXAMPLES.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Satellite, aerial image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0" name="Google Shape;160;p6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p8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 QUESTION: NEED EXPLANATINON OF EACH COLUMN AND WHAT DATA MEANS.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Satellite, aerial image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Specific examples of how we uniquely combine some data types that generates unique insights.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1" name="Google Shape;411;p8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9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0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1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2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13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91db58d6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500" cy="316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91db58d654_0_0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2000" cy="3696600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91db58d654_0_0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00" cy="471000"/>
          </a:xfrm>
          <a:prstGeom prst="rect">
            <a:avLst/>
          </a:prstGeom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6" name="Google Shape;566;p14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567" name="Google Shape;567;p14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5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QUESTION; DESCRIPTION  OF SERVICES</a:t>
            </a:r>
            <a:endParaRPr/>
          </a:p>
        </p:txBody>
      </p:sp>
      <p:sp>
        <p:nvSpPr>
          <p:cNvPr id="579" name="Google Shape;5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6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6" name="Google Shape;59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1" name="Google Shape;601;p17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Add new pipeline opportunities. Put in alphabetical order. </a:t>
            </a:r>
            <a:endParaRPr/>
          </a:p>
        </p:txBody>
      </p:sp>
      <p:sp>
        <p:nvSpPr>
          <p:cNvPr id="602" name="Google Shape;602;p17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2" name="Google Shape;622;p18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K&amp;G = 160 CH T, Earimart 323  (Dec 2019 SWEEP)+ 334 (Spring 2019 SWEEP), Lakshmi 150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154 Madera + 304 Madera, almonds</a:t>
            </a:r>
            <a:endParaRPr/>
          </a:p>
        </p:txBody>
      </p:sp>
      <p:sp>
        <p:nvSpPr>
          <p:cNvPr id="623" name="Google Shape;623;p18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9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1" name="Google Shape;63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0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5" name="Google Shape;645;p21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QUESTION: REDUCE WORDS. PROVIDE SPEKER NOTES.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Get Peter’s slides. Why just 7%.?  Confirm 10-12%</a:t>
            </a:r>
            <a:endParaRPr/>
          </a:p>
        </p:txBody>
      </p:sp>
      <p:sp>
        <p:nvSpPr>
          <p:cNvPr id="646" name="Google Shape;646;p21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22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5" name="Google Shape;665;p23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666" name="Google Shape;666;p23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sz="1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7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 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p7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24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25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1" name="Google Shape;69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26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7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3" name="Google Shape;70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28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9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30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31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32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3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91db58d654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500" cy="316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g91db58d654_3_0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2000" cy="3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 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3" name="Google Shape;213;g91db58d654_3_0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5" name="Google Shape;795;p34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796" name="Google Shape;796;p34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8" name="Google Shape;808;p35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809" name="Google Shape;809;p35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51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6" name="Google Shape;816;p36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/>
              <a:t>640 acre almond ranch Central Valley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/>
              <a:t>Water mix: surface, ground….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/>
              <a:t>Federal district (city, ….)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7" name="Google Shape;817;p36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37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" name="Google Shape;82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5" name="Google Shape;835;p38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836" name="Google Shape;836;p38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p39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2" name="Google Shape;922;p40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/>
              <a:t>640 acre almond ranch Central Valley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/>
              <a:t>Water mix: surface, ground….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200"/>
              <a:t>Federal district (city, ….)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3" name="Google Shape;923;p40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41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1" name="Google Shape;93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6" name="Google Shape;936;p42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2000" cy="3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7" name="Google Shape;937;p42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43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1980" cy="3696713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91db58d654_3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500" cy="316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91db58d654_3_16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2000" cy="3696600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g91db58d654_3_16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00" cy="471000"/>
          </a:xfrm>
          <a:prstGeom prst="rect">
            <a:avLst/>
          </a:prstGeom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91db58ce2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500" cy="316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91db58ce21_0_1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2000" cy="3696600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91db58ce21_0_1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00" cy="471000"/>
          </a:xfrm>
          <a:prstGeom prst="rect">
            <a:avLst/>
          </a:prstGeom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91db58ce2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500" cy="316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91db58ce21_0_9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2000" cy="3696600"/>
          </a:xfrm>
          <a:prstGeom prst="rect">
            <a:avLst/>
          </a:prstGeom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91db58ce21_0_9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00" cy="471000"/>
          </a:xfrm>
          <a:prstGeom prst="rect">
            <a:avLst/>
          </a:prstGeom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1db58ce21_8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500" cy="3168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91db58ce21_8_7:notes"/>
          <p:cNvSpPr txBox="1">
            <a:spLocks noGrp="1"/>
          </p:cNvSpPr>
          <p:nvPr>
            <p:ph type="body" idx="1"/>
          </p:nvPr>
        </p:nvSpPr>
        <p:spPr>
          <a:xfrm>
            <a:off x="710248" y="4518203"/>
            <a:ext cx="5682000" cy="3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47" name="Google Shape;247;g91db58ce21_8_7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Slide">
  <p:cSld name="Blank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11607800" y="6630669"/>
            <a:ext cx="5841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0" y="2585259"/>
            <a:ext cx="12192600" cy="1945200"/>
          </a:xfrm>
          <a:prstGeom prst="rect">
            <a:avLst/>
          </a:prstGeom>
          <a:solidFill>
            <a:schemeClr val="lt1">
              <a:alpha val="67058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945380" y="6637568"/>
            <a:ext cx="23013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_Title Only">
  <p:cSld name="13_Title 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609600" y="222752"/>
            <a:ext cx="99568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4945380" y="6630669"/>
            <a:ext cx="230124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11569866" y="6630670"/>
            <a:ext cx="45720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5" name="Google Shape;7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35487" y="197443"/>
            <a:ext cx="2037593" cy="782456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1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Comparison">
  <p:cSld name="2_Comparis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>
            <a:off x="6193368" y="1384300"/>
            <a:ext cx="5389033" cy="47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4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  <a:defRPr sz="20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6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 sz="16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6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6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6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1600"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609600" y="222752"/>
            <a:ext cx="99568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11607800" y="6630669"/>
            <a:ext cx="5841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3" name="Google Shape;83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35487" y="197443"/>
            <a:ext cx="2037593" cy="782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7_Title Only">
  <p:cSld name="7_Title Onl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609600" y="222752"/>
            <a:ext cx="99568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35487" y="197443"/>
            <a:ext cx="2037593" cy="78245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609600" y="1143001"/>
            <a:ext cx="10972800" cy="4983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ftr" idx="11"/>
          </p:nvPr>
        </p:nvSpPr>
        <p:spPr>
          <a:xfrm>
            <a:off x="4038600" y="648208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ldNum" idx="12"/>
          </p:nvPr>
        </p:nvSpPr>
        <p:spPr>
          <a:xfrm>
            <a:off x="11607800" y="6630669"/>
            <a:ext cx="5841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6_Title Only">
  <p:cSld name="16_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609600" y="222752"/>
            <a:ext cx="99568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ftr" idx="11"/>
          </p:nvPr>
        </p:nvSpPr>
        <p:spPr>
          <a:xfrm>
            <a:off x="4945380" y="6630669"/>
            <a:ext cx="230124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11569866" y="6630670"/>
            <a:ext cx="45720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5" name="Google Shape;9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35487" y="197443"/>
            <a:ext cx="2037593" cy="78245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>
            <a:off x="609600" y="1143001"/>
            <a:ext cx="10972800" cy="4983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7_Title Only">
  <p:cSld name="17_Title Onl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609600" y="222752"/>
            <a:ext cx="99568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ftr" idx="11"/>
          </p:nvPr>
        </p:nvSpPr>
        <p:spPr>
          <a:xfrm>
            <a:off x="4945380" y="6630669"/>
            <a:ext cx="230124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ldNum" idx="12"/>
          </p:nvPr>
        </p:nvSpPr>
        <p:spPr>
          <a:xfrm>
            <a:off x="11569866" y="6630670"/>
            <a:ext cx="45720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2" name="Google Shape;102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35487" y="197443"/>
            <a:ext cx="2037593" cy="782456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8_Title Only">
  <p:cSld name="18_Title Only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609600" y="222752"/>
            <a:ext cx="99568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ftr" idx="11"/>
          </p:nvPr>
        </p:nvSpPr>
        <p:spPr>
          <a:xfrm>
            <a:off x="4945380" y="6630669"/>
            <a:ext cx="230124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11569866" y="6630670"/>
            <a:ext cx="45720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35487" y="197443"/>
            <a:ext cx="2037593" cy="782456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6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タイトル スライド" type="title">
  <p:cSld name="TITL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/>
          <p:nvPr/>
        </p:nvSpPr>
        <p:spPr>
          <a:xfrm>
            <a:off x="-10160" y="761999"/>
            <a:ext cx="9204960" cy="5334001"/>
          </a:xfrm>
          <a:prstGeom prst="rect">
            <a:avLst/>
          </a:prstGeom>
          <a:solidFill>
            <a:schemeClr val="accent1"/>
          </a:solidFill>
          <a:ln w="107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8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"/>
              <a:buNone/>
              <a:defRPr sz="44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subTitle" idx="1"/>
          </p:nvPr>
        </p:nvSpPr>
        <p:spPr>
          <a:xfrm>
            <a:off x="1069849" y="4670246"/>
            <a:ext cx="7315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200"/>
              <a:buNone/>
              <a:defRPr sz="2200" cap="none">
                <a:solidFill>
                  <a:srgbClr val="C4E2FC"/>
                </a:solidFill>
              </a:defRPr>
            </a:lvl1pPr>
            <a:lvl2pPr lvl="1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4515" y="87571"/>
            <a:ext cx="1505880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コンテンツ">
  <p:cSld name="タイトルとコンテンツ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Calibri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body" idx="1"/>
          </p:nvPr>
        </p:nvSpPr>
        <p:spPr>
          <a:xfrm>
            <a:off x="262465" y="1033145"/>
            <a:ext cx="11624734" cy="511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2pPr>
            <a:lvl3pPr marL="1371600" lvl="2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5pPr>
            <a:lvl6pPr marL="2743200" lvl="5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6pPr>
            <a:lvl7pPr marL="3200400" lvl="6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/>
            </a:lvl8pPr>
            <a:lvl9pPr marL="4114800" lvl="8" indent="-3429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800"/>
              <a:buChar char="●"/>
              <a:defRPr/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title"/>
          </p:nvPr>
        </p:nvSpPr>
        <p:spPr>
          <a:xfrm>
            <a:off x="262465" y="92804"/>
            <a:ext cx="9966623" cy="61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白紙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つのコンテンツ">
  <p:cSld name="2 つのコンテンツ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262465" y="1043051"/>
            <a:ext cx="5691295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  <a:defRPr sz="2800"/>
            </a:lvl1pPr>
            <a:lvl2pPr marL="914400" lvl="1" indent="-3810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400"/>
              <a:buChar char="●"/>
              <a:defRPr sz="2400"/>
            </a:lvl2pPr>
            <a:lvl3pPr marL="1371600" lvl="2" indent="-355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6238240" y="1043051"/>
            <a:ext cx="5691295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  <a:defRPr sz="2800"/>
            </a:lvl1pPr>
            <a:lvl2pPr marL="914400" lvl="1" indent="-3810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400"/>
              <a:buChar char="●"/>
              <a:defRPr sz="2400"/>
            </a:lvl2pPr>
            <a:lvl3pPr marL="1371600" lvl="2" indent="-3556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000"/>
              <a:buChar char="●"/>
              <a:defRPr sz="2000"/>
            </a:lvl3pPr>
            <a:lvl4pPr marL="1828800" lvl="3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800"/>
              <a:buChar char="●"/>
              <a:defRPr sz="1800"/>
            </a:lvl5pPr>
            <a:lvl6pPr marL="2743200" lvl="5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1400"/>
              <a:buChar char="●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SzPts val="1400"/>
              <a:buChar char="●"/>
              <a:defRPr sz="1400"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" name="Google Shape;140;p21"/>
          <p:cNvSpPr txBox="1">
            <a:spLocks noGrp="1"/>
          </p:cNvSpPr>
          <p:nvPr>
            <p:ph type="title"/>
          </p:nvPr>
        </p:nvSpPr>
        <p:spPr>
          <a:xfrm>
            <a:off x="262465" y="92804"/>
            <a:ext cx="9966623" cy="61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1_Title 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265255" y="304030"/>
            <a:ext cx="9670232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usitana"/>
              <a:buNone/>
              <a:defRPr sz="4000" b="1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11695591" y="6554273"/>
            <a:ext cx="4572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35487" y="197443"/>
            <a:ext cx="2037593" cy="78245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/>
          <p:nvPr/>
        </p:nvSpPr>
        <p:spPr>
          <a:xfrm>
            <a:off x="4318650" y="6517612"/>
            <a:ext cx="35547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©2020 Farm(x) Confidential &amp; Proprietary  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393292" y="1341120"/>
            <a:ext cx="11405416" cy="5111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 b="1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  <a:defRPr b="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b="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b="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 b="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>
  <p:cSld name="タイトルのみ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title"/>
          </p:nvPr>
        </p:nvSpPr>
        <p:spPr>
          <a:xfrm>
            <a:off x="262465" y="92804"/>
            <a:ext cx="9966623" cy="61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rvice Slide">
  <p:cSld name="Servic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-135225" y="709900"/>
            <a:ext cx="12439799" cy="194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" name="Google Shape;29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22692" y="1089769"/>
            <a:ext cx="2969476" cy="1140308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495800" y="1337423"/>
            <a:ext cx="80229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600" b="0">
                <a:latin typeface="Lusitana"/>
                <a:ea typeface="Lusitana"/>
                <a:cs typeface="Lusitana"/>
                <a:sym typeface="Lusit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Only">
  <p:cSld name="1_Title Only 2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609600" y="222752"/>
            <a:ext cx="99568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11569866" y="6630670"/>
            <a:ext cx="45720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4" name="Google Shape;3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35487" y="197443"/>
            <a:ext cx="2037593" cy="78245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/>
          <p:nvPr/>
        </p:nvSpPr>
        <p:spPr>
          <a:xfrm>
            <a:off x="4318650" y="6517612"/>
            <a:ext cx="35547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©2020 Farm(x) Confidential &amp; Proprietary  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2_Title 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290175" y="222750"/>
            <a:ext cx="92853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usitana"/>
              <a:buNone/>
              <a:defRPr sz="3600" b="0">
                <a:latin typeface="Lusitana"/>
                <a:ea typeface="Lusitana"/>
                <a:cs typeface="Lusitana"/>
                <a:sym typeface="Lusit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11695591" y="6554273"/>
            <a:ext cx="4572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0" name="Google Shape;4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35487" y="197443"/>
            <a:ext cx="2037593" cy="782456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6"/>
          <p:cNvSpPr txBox="1"/>
          <p:nvPr/>
        </p:nvSpPr>
        <p:spPr>
          <a:xfrm>
            <a:off x="0" y="6478073"/>
            <a:ext cx="35547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©2020 Farm(x) Confidential &amp; Proprietary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ctrTitle"/>
          </p:nvPr>
        </p:nvSpPr>
        <p:spPr>
          <a:xfrm>
            <a:off x="1117604" y="2693988"/>
            <a:ext cx="92456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b="0">
                <a:solidFill>
                  <a:srgbClr val="E35B2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1"/>
          </p:nvPr>
        </p:nvSpPr>
        <p:spPr>
          <a:xfrm>
            <a:off x="1117600" y="4130930"/>
            <a:ext cx="9245600" cy="974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  <a:defRPr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7"/>
          <p:cNvSpPr/>
          <p:nvPr/>
        </p:nvSpPr>
        <p:spPr>
          <a:xfrm>
            <a:off x="9595104" y="0"/>
            <a:ext cx="2596896" cy="9966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7"/>
          <p:cNvSpPr/>
          <p:nvPr/>
        </p:nvSpPr>
        <p:spPr>
          <a:xfrm>
            <a:off x="9595104" y="0"/>
            <a:ext cx="2596896" cy="9966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11607800" y="6630669"/>
            <a:ext cx="5841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" name="Google Shape;50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35487" y="197443"/>
            <a:ext cx="2037593" cy="782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Title Only">
  <p:cSld name="6_Title 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609600" y="222752"/>
            <a:ext cx="99568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3" name="Google Shape;5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35487" y="197443"/>
            <a:ext cx="2037593" cy="782456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8"/>
          <p:cNvSpPr txBox="1">
            <a:spLocks noGrp="1"/>
          </p:cNvSpPr>
          <p:nvPr>
            <p:ph type="body" idx="1"/>
          </p:nvPr>
        </p:nvSpPr>
        <p:spPr>
          <a:xfrm>
            <a:off x="609600" y="1143001"/>
            <a:ext cx="10972800" cy="4983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 sz="28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»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48208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11607800" y="6630669"/>
            <a:ext cx="5841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body" idx="1"/>
          </p:nvPr>
        </p:nvSpPr>
        <p:spPr>
          <a:xfrm>
            <a:off x="609600" y="1143001"/>
            <a:ext cx="10972800" cy="4983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•"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F3F3F"/>
              </a:buClr>
              <a:buSzPts val="2400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000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–"/>
              <a:defRPr sz="18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F3F3F"/>
              </a:buClr>
              <a:buSzPts val="1800"/>
              <a:buChar char="»"/>
              <a:defRPr sz="18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609600" y="222752"/>
            <a:ext cx="99568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ftr" idx="11"/>
          </p:nvPr>
        </p:nvSpPr>
        <p:spPr>
          <a:xfrm>
            <a:off x="4773966" y="6626078"/>
            <a:ext cx="230124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11569866" y="6630670"/>
            <a:ext cx="45720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3" name="Google Shape;6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35487" y="197443"/>
            <a:ext cx="2037593" cy="782456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2_Title Only">
  <p:cSld name="22_Title 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609600" y="222752"/>
            <a:ext cx="99568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4945380" y="6630669"/>
            <a:ext cx="230124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11569866" y="6630670"/>
            <a:ext cx="45720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9" name="Google Shape;6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35487" y="197443"/>
            <a:ext cx="2037593" cy="78245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0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609600" y="222752"/>
            <a:ext cx="99568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Calibri"/>
              <a:buNone/>
              <a:defRPr sz="40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635000" y="1146455"/>
            <a:ext cx="10972800" cy="49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9C765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92D050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92D0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2D050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607800" y="6630669"/>
            <a:ext cx="5841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"/>
          <p:cNvSpPr txBox="1"/>
          <p:nvPr/>
        </p:nvSpPr>
        <p:spPr>
          <a:xfrm>
            <a:off x="11569866" y="6630670"/>
            <a:ext cx="45720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1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1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1"/>
          <p:cNvSpPr txBox="1"/>
          <p:nvPr/>
        </p:nvSpPr>
        <p:spPr>
          <a:xfrm>
            <a:off x="4318650" y="6517612"/>
            <a:ext cx="35547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©2020 Farm(x) Confidential &amp; Proprietary  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/>
          <p:nvPr/>
        </p:nvSpPr>
        <p:spPr>
          <a:xfrm>
            <a:off x="-10161" y="-6330"/>
            <a:ext cx="10454641" cy="8795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7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u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5" name="Google Shape;115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94515" y="87571"/>
            <a:ext cx="1505880" cy="57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>
            <a:spLocks noGrp="1"/>
          </p:cNvSpPr>
          <p:nvPr>
            <p:ph type="body" idx="1"/>
          </p:nvPr>
        </p:nvSpPr>
        <p:spPr>
          <a:xfrm>
            <a:off x="262465" y="1033145"/>
            <a:ext cx="11624734" cy="511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●"/>
              <a:defRPr sz="28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●"/>
              <a:defRPr sz="24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●"/>
              <a:defRPr sz="20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●"/>
              <a:defRPr sz="1800" b="0" i="0" u="none" strike="noStrike" cap="non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SzPts val="1400"/>
              <a:buFont typeface="Noto Sans Symbols"/>
              <a:buChar char="●"/>
              <a:defRPr sz="14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title"/>
          </p:nvPr>
        </p:nvSpPr>
        <p:spPr>
          <a:xfrm>
            <a:off x="262465" y="92804"/>
            <a:ext cx="9966623" cy="61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  <a:defRPr sz="36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5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46.png"/><Relationship Id="rId10" Type="http://schemas.openxmlformats.org/officeDocument/2006/relationships/image" Target="../media/image77.jpg"/><Relationship Id="rId4" Type="http://schemas.openxmlformats.org/officeDocument/2006/relationships/image" Target="../media/image71.png"/><Relationship Id="rId9" Type="http://schemas.openxmlformats.org/officeDocument/2006/relationships/image" Target="../media/image76.jpg"/><Relationship Id="rId14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jp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>
            <a:spLocks noGrp="1"/>
          </p:cNvSpPr>
          <p:nvPr>
            <p:ph type="sldNum" idx="12"/>
          </p:nvPr>
        </p:nvSpPr>
        <p:spPr>
          <a:xfrm>
            <a:off x="11607800" y="6630669"/>
            <a:ext cx="5841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152" name="Google Shape;152;p23"/>
          <p:cNvPicPr preferRelativeResize="0"/>
          <p:nvPr/>
        </p:nvPicPr>
        <p:blipFill rotWithShape="1">
          <a:blip r:embed="rId3">
            <a:alphaModFix/>
          </a:blip>
          <a:srcRect l="1267" t="13651" r="1266" b="4149"/>
          <a:stretch/>
        </p:blipFill>
        <p:spPr>
          <a:xfrm>
            <a:off x="0" y="75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3"/>
          <p:cNvSpPr/>
          <p:nvPr/>
        </p:nvSpPr>
        <p:spPr>
          <a:xfrm>
            <a:off x="836675" y="-93300"/>
            <a:ext cx="4842600" cy="606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7874" y="492375"/>
            <a:ext cx="3900201" cy="19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3"/>
          <p:cNvSpPr txBox="1"/>
          <p:nvPr/>
        </p:nvSpPr>
        <p:spPr>
          <a:xfrm>
            <a:off x="887975" y="2275125"/>
            <a:ext cx="4740000" cy="27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284053"/>
                </a:solidFill>
                <a:highlight>
                  <a:srgbClr val="FFFFFF"/>
                </a:highlight>
                <a:latin typeface="Lusitana"/>
                <a:ea typeface="Lusitana"/>
                <a:cs typeface="Lusitana"/>
                <a:sym typeface="Lusitana"/>
              </a:rPr>
              <a:t>Response to </a:t>
            </a:r>
            <a:r>
              <a:rPr lang="en-US" sz="3600">
                <a:solidFill>
                  <a:srgbClr val="284053"/>
                </a:solidFill>
                <a:highlight>
                  <a:srgbClr val="FFFFFF"/>
                </a:highlight>
                <a:latin typeface="Lusitana"/>
                <a:ea typeface="Lusitana"/>
                <a:cs typeface="Lusitana"/>
                <a:sym typeface="Lusitana"/>
              </a:rPr>
              <a:t>Sony ????</a:t>
            </a:r>
            <a:endParaRPr sz="3600">
              <a:solidFill>
                <a:srgbClr val="284053"/>
              </a:solidFill>
              <a:highlight>
                <a:srgbClr val="FFFFFF"/>
              </a:highlight>
              <a:latin typeface="Lusitana"/>
              <a:ea typeface="Lusitana"/>
              <a:cs typeface="Lusitana"/>
              <a:sym typeface="Lusitan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>
              <a:solidFill>
                <a:srgbClr val="284053"/>
              </a:solidFill>
              <a:highlight>
                <a:srgbClr val="FFFFFF"/>
              </a:highlight>
              <a:latin typeface="Lusitana"/>
              <a:ea typeface="Lusitana"/>
              <a:cs typeface="Lusitana"/>
              <a:sym typeface="Lusitan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>
              <a:solidFill>
                <a:srgbClr val="284053"/>
              </a:solidFill>
              <a:highlight>
                <a:srgbClr val="FFFFFF"/>
              </a:highlight>
              <a:latin typeface="Lusitana"/>
              <a:ea typeface="Lusitana"/>
              <a:cs typeface="Lusitana"/>
              <a:sym typeface="Lusitana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>
                <a:solidFill>
                  <a:srgbClr val="284053"/>
                </a:solidFill>
                <a:highlight>
                  <a:srgbClr val="FFFFFF"/>
                </a:highlight>
                <a:latin typeface="Lusitana"/>
                <a:ea typeface="Lusitana"/>
                <a:cs typeface="Lusitana"/>
                <a:sym typeface="Lusitana"/>
              </a:rPr>
              <a:t> </a:t>
            </a:r>
            <a:endParaRPr sz="3600">
              <a:solidFill>
                <a:srgbClr val="284053"/>
              </a:solidFill>
              <a:highlight>
                <a:srgbClr val="FFFFFF"/>
              </a:highlight>
              <a:latin typeface="Lusitana"/>
              <a:ea typeface="Lusitana"/>
              <a:cs typeface="Lusitana"/>
              <a:sym typeface="Lusitana"/>
            </a:endParaRPr>
          </a:p>
        </p:txBody>
      </p:sp>
      <p:sp>
        <p:nvSpPr>
          <p:cNvPr id="156" name="Google Shape;156;p23"/>
          <p:cNvSpPr txBox="1"/>
          <p:nvPr/>
        </p:nvSpPr>
        <p:spPr>
          <a:xfrm>
            <a:off x="799325" y="5120950"/>
            <a:ext cx="49173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www.farmx.co</a:t>
            </a:r>
            <a:endParaRPr sz="2400" b="0" i="0" u="none" strike="noStrike" cap="non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2"/>
          <p:cNvSpPr txBox="1">
            <a:spLocks noGrp="1"/>
          </p:cNvSpPr>
          <p:nvPr>
            <p:ph type="title"/>
          </p:nvPr>
        </p:nvSpPr>
        <p:spPr>
          <a:xfrm>
            <a:off x="5" y="309855"/>
            <a:ext cx="9670200" cy="782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Soil Sensor Comparison</a:t>
            </a:r>
            <a:endParaRPr/>
          </a:p>
        </p:txBody>
      </p:sp>
      <p:sp>
        <p:nvSpPr>
          <p:cNvPr id="257" name="Google Shape;257;p32"/>
          <p:cNvSpPr txBox="1">
            <a:spLocks noGrp="1"/>
          </p:cNvSpPr>
          <p:nvPr>
            <p:ph type="sldNum" idx="12"/>
          </p:nvPr>
        </p:nvSpPr>
        <p:spPr>
          <a:xfrm>
            <a:off x="11695591" y="6554273"/>
            <a:ext cx="457200" cy="22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graphicFrame>
        <p:nvGraphicFramePr>
          <p:cNvPr id="258" name="Google Shape;258;p32"/>
          <p:cNvGraphicFramePr/>
          <p:nvPr/>
        </p:nvGraphicFramePr>
        <p:xfrm>
          <a:off x="866275" y="1092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{1ABA8F1D-C1DD-4B9F-9CD6-55D496B614F0}</a:tableStyleId>
              </a:tblPr>
              <a:tblGrid>
                <a:gridCol w="1362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7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6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42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Vendor</a:t>
                      </a:r>
                      <a:endParaRPr sz="18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664A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Features</a:t>
                      </a:r>
                      <a:endParaRPr sz="18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664A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Soil Types</a:t>
                      </a:r>
                      <a:endParaRPr sz="18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664A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Zones in 48” probe</a:t>
                      </a:r>
                      <a:endParaRPr sz="18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664A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Measure volume per zone: 48” probe</a:t>
                      </a:r>
                      <a:endParaRPr sz="18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664A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Battery operation: 48” probe</a:t>
                      </a:r>
                      <a:endParaRPr sz="18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664A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Cost for 48” probe</a:t>
                      </a:r>
                      <a:endParaRPr sz="1800" b="1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66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15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FarmX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D3E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Moisture, Temperature, Salinity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D3E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Loam, Sand, Silt, Clay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D3E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Eight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D3E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3.534 cubic feet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D3E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 months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D3E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$300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D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Arable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(OEM from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Sentek)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A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Moisture, Temperature, Salinity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A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Loam, Sand, Silt, Clay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A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Twelve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A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0.116 cubic feet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A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months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A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$800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(Sensor &amp; bridge)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58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CropX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D3E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Moisture, Temperature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D3E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Loam, Sand, Silt, Clay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D3E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Three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D3E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0.200 cubic feet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D3E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Solar Powered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D3E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$900 for 3 zones - 36” depth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D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675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AquaCheck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A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Moisture, Temperature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A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Loam, Sand, Silt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A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Six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A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0.223 cubic feet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A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 months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AF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$450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A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59" name="Google Shape;25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275" y="6026250"/>
            <a:ext cx="9991725" cy="52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3"/>
          <p:cNvSpPr txBox="1">
            <a:spLocks noGrp="1"/>
          </p:cNvSpPr>
          <p:nvPr>
            <p:ph type="title"/>
          </p:nvPr>
        </p:nvSpPr>
        <p:spPr>
          <a:xfrm>
            <a:off x="248830" y="304030"/>
            <a:ext cx="9670200" cy="782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FarmX vs. Competitor: Soil Moisture in Clay</a:t>
            </a:r>
            <a:endParaRPr/>
          </a:p>
        </p:txBody>
      </p:sp>
      <p:sp>
        <p:nvSpPr>
          <p:cNvPr id="266" name="Google Shape;266;p33"/>
          <p:cNvSpPr txBox="1">
            <a:spLocks noGrp="1"/>
          </p:cNvSpPr>
          <p:nvPr>
            <p:ph type="sldNum" idx="12"/>
          </p:nvPr>
        </p:nvSpPr>
        <p:spPr>
          <a:xfrm>
            <a:off x="11695591" y="6554273"/>
            <a:ext cx="457200" cy="22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267" name="Google Shape;26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2050" y="1185325"/>
            <a:ext cx="10371976" cy="467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000" y="1562230"/>
            <a:ext cx="1400175" cy="292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3"/>
          <p:cNvSpPr txBox="1"/>
          <p:nvPr/>
        </p:nvSpPr>
        <p:spPr>
          <a:xfrm>
            <a:off x="1370850" y="5879900"/>
            <a:ext cx="9450300" cy="4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latin typeface="Calibri"/>
                <a:ea typeface="Calibri"/>
                <a:cs typeface="Calibri"/>
                <a:sym typeface="Calibri"/>
              </a:rPr>
              <a:t>FarmX’s PIXL Soil Moisture probe accuracy in the challenging Clay Soil has world class performance exceeding the performance of competitive probes.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4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Calibri"/>
              <a:buNone/>
            </a:pPr>
            <a:r>
              <a:rPr lang="en-US"/>
              <a:t>©2020 Farm(x) Confidential &amp; Proprietary </a:t>
            </a:r>
            <a:endParaRPr/>
          </a:p>
        </p:txBody>
      </p:sp>
      <p:sp>
        <p:nvSpPr>
          <p:cNvPr id="275" name="Google Shape;275;p34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08/xx/2020</a:t>
            </a:r>
            <a:endParaRPr/>
          </a:p>
        </p:txBody>
      </p:sp>
      <p:sp>
        <p:nvSpPr>
          <p:cNvPr id="276" name="Google Shape;276;p34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77" name="Google Shape;277;p34"/>
          <p:cNvSpPr txBox="1">
            <a:spLocks noGrp="1"/>
          </p:cNvSpPr>
          <p:nvPr>
            <p:ph type="body" idx="1"/>
          </p:nvPr>
        </p:nvSpPr>
        <p:spPr>
          <a:xfrm>
            <a:off x="262465" y="1033145"/>
            <a:ext cx="11624734" cy="511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Existing our customer’s challenges</a:t>
            </a:r>
            <a:endParaRPr/>
          </a:p>
          <a:p>
            <a:pPr marL="182880" lvl="0" indent="-5079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Potential solutions with UAV</a:t>
            </a:r>
            <a:endParaRPr/>
          </a:p>
          <a:p>
            <a:pPr marL="182880" lvl="0" indent="-5079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Sensors / Technical collaboration</a:t>
            </a:r>
            <a:endParaRPr/>
          </a:p>
          <a:p>
            <a:pPr marL="182880" lvl="0" indent="-5079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How do we achieve to productization?</a:t>
            </a:r>
            <a:endParaRPr/>
          </a:p>
        </p:txBody>
      </p:sp>
      <p:sp>
        <p:nvSpPr>
          <p:cNvPr id="278" name="Google Shape;278;p34"/>
          <p:cNvSpPr txBox="1">
            <a:spLocks noGrp="1"/>
          </p:cNvSpPr>
          <p:nvPr>
            <p:ph type="title"/>
          </p:nvPr>
        </p:nvSpPr>
        <p:spPr>
          <a:xfrm>
            <a:off x="262465" y="92804"/>
            <a:ext cx="9966623" cy="61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lang="en-US"/>
              <a:t>Discussion items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5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Calibri"/>
              <a:buNone/>
            </a:pPr>
            <a:r>
              <a:rPr lang="en-US"/>
              <a:t>©2020 Farm(x) Confidential &amp; Proprietary </a:t>
            </a:r>
            <a:endParaRPr/>
          </a:p>
        </p:txBody>
      </p:sp>
      <p:sp>
        <p:nvSpPr>
          <p:cNvPr id="284" name="Google Shape;284;p35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graphicFrame>
        <p:nvGraphicFramePr>
          <p:cNvPr id="285" name="Google Shape;285;p35"/>
          <p:cNvGraphicFramePr/>
          <p:nvPr/>
        </p:nvGraphicFramePr>
        <p:xfrm>
          <a:off x="271590" y="917924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{5E951159-B995-4AF6-99A0-04F0F0C03B05}</a:tableStyleId>
              </a:tblPr>
              <a:tblGrid>
                <a:gridCol w="1507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4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4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55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Category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Topic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Growers’ demand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Current service to grower by FarmX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Challenges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Interpretation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Visual analysis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Check field condition remotely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Visualize satellite image on FarmMap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The spatial resolution (&gt;10m) of satellite data is not enough for visual analysis. (can’t identify each tree)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Recommendation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Water stress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Acknowledge as early as possible for optimal irrigation operation.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Direct measurement with IR sensors /dendrometers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Acquired data is point base (small coverage by IR, single tree attached with a dendrometer)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Whole area can’t be measured for now.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Recommendation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Pest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Acknowledge quickly for avoiding  spreading pest further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Nothing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No measure for now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Prediction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Yield prediction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Planning harvesting and selling/buying strategy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Our original yield prediction model by block level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en-US" sz="1400"/>
                        <a:t>Actual yield historical need to be prepared by growers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en-US" sz="1400"/>
                        <a:t>Output resolution depends on resolution of actual yield data(by block, by points)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86" name="Google Shape;286;p35"/>
          <p:cNvSpPr txBox="1">
            <a:spLocks noGrp="1"/>
          </p:cNvSpPr>
          <p:nvPr>
            <p:ph type="title"/>
          </p:nvPr>
        </p:nvSpPr>
        <p:spPr>
          <a:xfrm>
            <a:off x="262465" y="92804"/>
            <a:ext cx="9966623" cy="61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lang="en-US"/>
              <a:t>Existing our customer’s challenges </a:t>
            </a:r>
            <a:endParaRPr/>
          </a:p>
        </p:txBody>
      </p:sp>
      <p:pic>
        <p:nvPicPr>
          <p:cNvPr id="287" name="Google Shape;287;p35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719" y="4198196"/>
            <a:ext cx="1424871" cy="189740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5"/>
          <p:cNvSpPr txBox="1"/>
          <p:nvPr/>
        </p:nvSpPr>
        <p:spPr>
          <a:xfrm>
            <a:off x="260047" y="6088651"/>
            <a:ext cx="26815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Satellite image of vineyard</a:t>
            </a:r>
            <a:endParaRPr/>
          </a:p>
        </p:txBody>
      </p:sp>
      <p:pic>
        <p:nvPicPr>
          <p:cNvPr id="289" name="Google Shape;289;p35" descr="A circuit boar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-6413"/>
          <a:stretch/>
        </p:blipFill>
        <p:spPr>
          <a:xfrm>
            <a:off x="3263913" y="4205310"/>
            <a:ext cx="3963725" cy="1915829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5"/>
          <p:cNvSpPr txBox="1"/>
          <p:nvPr/>
        </p:nvSpPr>
        <p:spPr>
          <a:xfrm>
            <a:off x="3584467" y="5950151"/>
            <a:ext cx="33226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Position of Ground sensor on NDVI map from satellite data</a:t>
            </a:r>
            <a:endParaRPr/>
          </a:p>
        </p:txBody>
      </p:sp>
      <p:graphicFrame>
        <p:nvGraphicFramePr>
          <p:cNvPr id="291" name="Google Shape;291;p35"/>
          <p:cNvGraphicFramePr/>
          <p:nvPr/>
        </p:nvGraphicFramePr>
        <p:xfrm>
          <a:off x="7754070" y="441140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{DFB12836-D59F-4256-8A36-D4F55F6A4E1B}</a:tableStyleId>
              </a:tblPr>
              <a:tblGrid>
                <a:gridCol w="53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4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Block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Yield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32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14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25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2" name="Google Shape;292;p35"/>
          <p:cNvSpPr/>
          <p:nvPr/>
        </p:nvSpPr>
        <p:spPr>
          <a:xfrm>
            <a:off x="8978744" y="4902506"/>
            <a:ext cx="275422" cy="39660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E9E9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35"/>
          <p:cNvSpPr txBox="1"/>
          <p:nvPr/>
        </p:nvSpPr>
        <p:spPr>
          <a:xfrm>
            <a:off x="9426724" y="4635540"/>
            <a:ext cx="1066059" cy="830997"/>
          </a:xfrm>
          <a:prstGeom prst="rect">
            <a:avLst/>
          </a:prstGeom>
          <a:solidFill>
            <a:srgbClr val="B2DD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prediction model</a:t>
            </a:r>
            <a:endParaRPr/>
          </a:p>
        </p:txBody>
      </p:sp>
      <p:sp>
        <p:nvSpPr>
          <p:cNvPr id="294" name="Google Shape;294;p35"/>
          <p:cNvSpPr/>
          <p:nvPr/>
        </p:nvSpPr>
        <p:spPr>
          <a:xfrm>
            <a:off x="8846634" y="5395830"/>
            <a:ext cx="54335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</a:t>
            </a:r>
            <a:endParaRPr/>
          </a:p>
        </p:txBody>
      </p:sp>
      <p:sp>
        <p:nvSpPr>
          <p:cNvPr id="295" name="Google Shape;295;p35"/>
          <p:cNvSpPr/>
          <p:nvPr/>
        </p:nvSpPr>
        <p:spPr>
          <a:xfrm>
            <a:off x="10606516" y="4896269"/>
            <a:ext cx="275422" cy="39660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E9E9E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35"/>
          <p:cNvSpPr/>
          <p:nvPr/>
        </p:nvSpPr>
        <p:spPr>
          <a:xfrm>
            <a:off x="9997873" y="5398955"/>
            <a:ext cx="93089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</a:t>
            </a:r>
            <a:endParaRPr/>
          </a:p>
        </p:txBody>
      </p:sp>
      <p:graphicFrame>
        <p:nvGraphicFramePr>
          <p:cNvPr id="297" name="Google Shape;297;p35"/>
          <p:cNvGraphicFramePr/>
          <p:nvPr/>
        </p:nvGraphicFramePr>
        <p:xfrm>
          <a:off x="10931464" y="4408772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{DFB12836-D59F-4256-8A36-D4F55F6A4E1B}</a:tableStyleId>
              </a:tblPr>
              <a:tblGrid>
                <a:gridCol w="53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4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4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Block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Yield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12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B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19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…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/>
                        <a:t>21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8" name="Google Shape;298;p35"/>
          <p:cNvSpPr/>
          <p:nvPr/>
        </p:nvSpPr>
        <p:spPr>
          <a:xfrm>
            <a:off x="7730959" y="4139911"/>
            <a:ext cx="123200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Historical data</a:t>
            </a:r>
            <a:endParaRPr/>
          </a:p>
        </p:txBody>
      </p:sp>
      <p:sp>
        <p:nvSpPr>
          <p:cNvPr id="299" name="Google Shape;299;p35"/>
          <p:cNvSpPr/>
          <p:nvPr/>
        </p:nvSpPr>
        <p:spPr>
          <a:xfrm>
            <a:off x="10161787" y="4120835"/>
            <a:ext cx="203812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 in coming year</a:t>
            </a:r>
            <a:endParaRPr/>
          </a:p>
        </p:txBody>
      </p:sp>
      <p:sp>
        <p:nvSpPr>
          <p:cNvPr id="300" name="Google Shape;300;p35"/>
          <p:cNvSpPr txBox="1"/>
          <p:nvPr/>
        </p:nvSpPr>
        <p:spPr>
          <a:xfrm>
            <a:off x="8152434" y="5869413"/>
            <a:ext cx="33226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Brief flow of our yield prediction</a:t>
            </a:r>
            <a:endParaRPr/>
          </a:p>
        </p:txBody>
      </p:sp>
      <p:sp>
        <p:nvSpPr>
          <p:cNvPr id="301" name="Google Shape;301;p35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08/xx/2020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6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Calibri"/>
              <a:buNone/>
            </a:pPr>
            <a:r>
              <a:rPr lang="en-US"/>
              <a:t>©2020 Farm(x) Confidential &amp; Proprietary </a:t>
            </a:r>
            <a:endParaRPr/>
          </a:p>
        </p:txBody>
      </p:sp>
      <p:sp>
        <p:nvSpPr>
          <p:cNvPr id="307" name="Google Shape;307;p36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308" name="Google Shape;308;p36"/>
          <p:cNvSpPr txBox="1">
            <a:spLocks noGrp="1"/>
          </p:cNvSpPr>
          <p:nvPr>
            <p:ph type="title"/>
          </p:nvPr>
        </p:nvSpPr>
        <p:spPr>
          <a:xfrm>
            <a:off x="262465" y="92804"/>
            <a:ext cx="9966623" cy="61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lang="en-US"/>
              <a:t>Potential solutions with UAV</a:t>
            </a:r>
            <a:endParaRPr/>
          </a:p>
        </p:txBody>
      </p:sp>
      <p:graphicFrame>
        <p:nvGraphicFramePr>
          <p:cNvPr id="309" name="Google Shape;309;p36"/>
          <p:cNvGraphicFramePr/>
          <p:nvPr/>
        </p:nvGraphicFramePr>
        <p:xfrm>
          <a:off x="261938" y="924134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{5E951159-B995-4AF6-99A0-04F0F0C03B05}</a:tableStyleId>
              </a:tblPr>
              <a:tblGrid>
                <a:gridCol w="1507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8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25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Category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Topic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Current service to grower by FarmX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Challenges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Interpretation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Visual analysis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Visualize satellite image on FarmMap</a:t>
                      </a:r>
                      <a:endParaRPr sz="14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The spatial resolution (&gt;10m) of satellite data is not enough for visual analysis. (can’t identify each tree)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Recommendation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Water stress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Direct measurement with IR sensors /dendrometers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Acquired data is point base (small coverage by IR, single tree attached with a dendrometer)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Whole area can’t be measured for now.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Recommendation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Pest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Nothing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No measure for now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Prediction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Yield prediction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Our original yield prediction model by block level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en-US" sz="1400"/>
                        <a:t>Actual yield historical need to be prepared by growers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en-US" sz="1400"/>
                        <a:t>Output resolution depends on resolution of actual yield data(by block, by points)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10" name="Google Shape;310;p36"/>
          <p:cNvGraphicFramePr/>
          <p:nvPr/>
        </p:nvGraphicFramePr>
        <p:xfrm>
          <a:off x="9074426" y="924134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{5E951159-B995-4AF6-99A0-04F0F0C03B05}</a:tableStyleId>
              </a:tblPr>
              <a:tblGrid>
                <a:gridCol w="2855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Solution with UAV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/>
                        <a:t>Very high-resolution image:</a:t>
                      </a:r>
                      <a:br>
                        <a:rPr lang="en-US" sz="1400"/>
                      </a:br>
                      <a:r>
                        <a:rPr lang="en-US" sz="1400"/>
                        <a:t>: appx. 5-10 cm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Whole area map by comparing between UAV’s thermal image and IR sensor/Dendrometer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/>
                        <a:t>Same as above one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en-US" sz="1400"/>
                        <a:t>Counting trees with UAV image = yield measured data</a:t>
                      </a:r>
                      <a:endParaRPr/>
                    </a:p>
                    <a:p>
                      <a:pPr marL="342900" marR="0" lvl="0" indent="-3429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AutoNum type="arabicPeriod"/>
                      </a:pPr>
                      <a:r>
                        <a:rPr lang="en-US" sz="1400"/>
                        <a:t>Highly resolution yield prediction map with UAV 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1" name="Google Shape;311;p36"/>
          <p:cNvSpPr/>
          <p:nvPr/>
        </p:nvSpPr>
        <p:spPr>
          <a:xfrm>
            <a:off x="8671891" y="2226366"/>
            <a:ext cx="337930" cy="6062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0775" cap="flat" cmpd="sng">
            <a:solidFill>
              <a:srgbClr val="0A51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2" name="Google Shape;312;p36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291" y="3967760"/>
            <a:ext cx="3131067" cy="189740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6"/>
          <p:cNvSpPr txBox="1"/>
          <p:nvPr/>
        </p:nvSpPr>
        <p:spPr>
          <a:xfrm>
            <a:off x="80457" y="5832883"/>
            <a:ext cx="227544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Satellite (10m/pixel)</a:t>
            </a:r>
            <a:endParaRPr/>
          </a:p>
        </p:txBody>
      </p:sp>
      <p:sp>
        <p:nvSpPr>
          <p:cNvPr id="314" name="Google Shape;314;p36"/>
          <p:cNvSpPr txBox="1"/>
          <p:nvPr/>
        </p:nvSpPr>
        <p:spPr>
          <a:xfrm>
            <a:off x="1907492" y="5848165"/>
            <a:ext cx="227544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UAV (0.1 m/pixel)</a:t>
            </a:r>
            <a:endParaRPr/>
          </a:p>
        </p:txBody>
      </p:sp>
      <p:pic>
        <p:nvPicPr>
          <p:cNvPr id="315" name="Google Shape;315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97421" y="4312382"/>
            <a:ext cx="4686895" cy="136286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6"/>
          <p:cNvSpPr txBox="1"/>
          <p:nvPr/>
        </p:nvSpPr>
        <p:spPr>
          <a:xfrm>
            <a:off x="587915" y="6056198"/>
            <a:ext cx="318218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Comparison in same vineyard</a:t>
            </a:r>
            <a:endParaRPr/>
          </a:p>
        </p:txBody>
      </p:sp>
      <p:sp>
        <p:nvSpPr>
          <p:cNvPr id="317" name="Google Shape;317;p36"/>
          <p:cNvSpPr txBox="1"/>
          <p:nvPr/>
        </p:nvSpPr>
        <p:spPr>
          <a:xfrm>
            <a:off x="7877656" y="5988795"/>
            <a:ext cx="372642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of yield prediction on UAV image</a:t>
            </a:r>
            <a:endParaRPr/>
          </a:p>
        </p:txBody>
      </p:sp>
      <p:pic>
        <p:nvPicPr>
          <p:cNvPr id="318" name="Google Shape;318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2936" y="3994897"/>
            <a:ext cx="3059480" cy="1938969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6"/>
          <p:cNvSpPr txBox="1"/>
          <p:nvPr/>
        </p:nvSpPr>
        <p:spPr>
          <a:xfrm>
            <a:off x="3960665" y="5892555"/>
            <a:ext cx="372642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of water stress map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UAV image</a:t>
            </a:r>
            <a:endParaRPr/>
          </a:p>
        </p:txBody>
      </p:sp>
      <p:sp>
        <p:nvSpPr>
          <p:cNvPr id="320" name="Google Shape;320;p36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08/xx/2020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7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Calibri"/>
              <a:buNone/>
            </a:pPr>
            <a:r>
              <a:rPr lang="en-US"/>
              <a:t>©2020 Farm(x) Confidential &amp; Proprietary </a:t>
            </a:r>
            <a:endParaRPr/>
          </a:p>
        </p:txBody>
      </p:sp>
      <p:sp>
        <p:nvSpPr>
          <p:cNvPr id="326" name="Google Shape;326;p37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327" name="Google Shape;327;p37"/>
          <p:cNvSpPr txBox="1">
            <a:spLocks noGrp="1"/>
          </p:cNvSpPr>
          <p:nvPr>
            <p:ph type="body" idx="1"/>
          </p:nvPr>
        </p:nvSpPr>
        <p:spPr>
          <a:xfrm>
            <a:off x="262465" y="1033145"/>
            <a:ext cx="11624734" cy="511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/>
              <a:t>[For customers]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Provide more detailed information to “premium customers” with additional fee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US" b="1"/>
              <a:t>[For FarmX]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Reinforce FarmX’s strength (fusion of ground sensor network and remote monitoring technologies) through UAV solutions</a:t>
            </a:r>
            <a:endParaRPr/>
          </a:p>
          <a:p>
            <a:pPr marL="1017270" lvl="1" indent="-514350" algn="l" rtl="0">
              <a:lnSpc>
                <a:spcPct val="90000"/>
              </a:lnSpc>
              <a:spcBef>
                <a:spcPts val="25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/>
              <a:t>Find anomaly area by detailed monitoring with UAV image</a:t>
            </a:r>
            <a:endParaRPr/>
          </a:p>
          <a:p>
            <a:pPr marL="101727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/>
              <a:t>Propose installing additional ground sensor in anomaly area</a:t>
            </a:r>
            <a:endParaRPr/>
          </a:p>
          <a:p>
            <a:pPr marL="1017270" lvl="1" indent="-5143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Calibri"/>
              <a:buAutoNum type="arabicPeriod"/>
            </a:pPr>
            <a:r>
              <a:rPr lang="en-US"/>
              <a:t>Conduct detailed diagnosis by fusion of ground sensor data and UAV</a:t>
            </a:r>
            <a:endParaRPr/>
          </a:p>
        </p:txBody>
      </p:sp>
      <p:sp>
        <p:nvSpPr>
          <p:cNvPr id="328" name="Google Shape;328;p37"/>
          <p:cNvSpPr txBox="1">
            <a:spLocks noGrp="1"/>
          </p:cNvSpPr>
          <p:nvPr>
            <p:ph type="title"/>
          </p:nvPr>
        </p:nvSpPr>
        <p:spPr>
          <a:xfrm>
            <a:off x="262465" y="92804"/>
            <a:ext cx="9966623" cy="61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lang="en-US"/>
              <a:t>Concepts of our UAV solutions</a:t>
            </a:r>
            <a:endParaRPr/>
          </a:p>
        </p:txBody>
      </p:sp>
      <p:sp>
        <p:nvSpPr>
          <p:cNvPr id="329" name="Google Shape;329;p37"/>
          <p:cNvSpPr/>
          <p:nvPr/>
        </p:nvSpPr>
        <p:spPr>
          <a:xfrm>
            <a:off x="407624" y="4428780"/>
            <a:ext cx="374574" cy="113473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0775" cap="flat" cmpd="sng">
            <a:solidFill>
              <a:srgbClr val="0A51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37"/>
          <p:cNvSpPr txBox="1"/>
          <p:nvPr/>
        </p:nvSpPr>
        <p:spPr>
          <a:xfrm>
            <a:off x="262465" y="5563517"/>
            <a:ext cx="355764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Boosting our exclusive values</a:t>
            </a:r>
            <a:endParaRPr/>
          </a:p>
        </p:txBody>
      </p:sp>
      <p:sp>
        <p:nvSpPr>
          <p:cNvPr id="331" name="Google Shape;331;p37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08/xx/2020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8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©2020 Farm(x) Confidential &amp; Proprietary </a:t>
            </a:r>
            <a:endParaRPr/>
          </a:p>
        </p:txBody>
      </p:sp>
      <p:sp>
        <p:nvSpPr>
          <p:cNvPr id="337" name="Google Shape;337;p38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338" name="Google Shape;338;p38"/>
          <p:cNvSpPr/>
          <p:nvPr/>
        </p:nvSpPr>
        <p:spPr>
          <a:xfrm>
            <a:off x="561860" y="1305499"/>
            <a:ext cx="4880473" cy="4247002"/>
          </a:xfrm>
          <a:prstGeom prst="rect">
            <a:avLst/>
          </a:prstGeom>
          <a:solidFill>
            <a:schemeClr val="accent1"/>
          </a:solidFill>
          <a:ln w="10775" cap="flat" cmpd="sng">
            <a:solidFill>
              <a:srgbClr val="0A51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Periodic health checkup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Conducted regularly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Low cost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Check sign that something wrong is going to happen</a:t>
            </a:r>
            <a:endParaRPr/>
          </a:p>
        </p:txBody>
      </p:sp>
      <p:sp>
        <p:nvSpPr>
          <p:cNvPr id="339" name="Google Shape;339;p38"/>
          <p:cNvSpPr/>
          <p:nvPr/>
        </p:nvSpPr>
        <p:spPr>
          <a:xfrm>
            <a:off x="6628042" y="1305498"/>
            <a:ext cx="4880473" cy="4247002"/>
          </a:xfrm>
          <a:prstGeom prst="rect">
            <a:avLst/>
          </a:prstGeom>
          <a:solidFill>
            <a:schemeClr val="accent1"/>
          </a:solidFill>
          <a:ln w="10775" cap="flat" cmpd="sng">
            <a:solidFill>
              <a:srgbClr val="0A51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Positron emission tomography (PET)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Conducted when needed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High cost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Scan and provide results in an image about each organ’s condition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38"/>
          <p:cNvSpPr txBox="1"/>
          <p:nvPr/>
        </p:nvSpPr>
        <p:spPr>
          <a:xfrm>
            <a:off x="262465" y="92804"/>
            <a:ext cx="9966623" cy="61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Helvetica Neue"/>
              <a:buNone/>
            </a:pPr>
            <a:r>
              <a:rPr lang="en-US" sz="3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Like a medical diagnosis…</a:t>
            </a:r>
            <a:endParaRPr/>
          </a:p>
        </p:txBody>
      </p:sp>
      <p:pic>
        <p:nvPicPr>
          <p:cNvPr id="341" name="Google Shape;34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36926" y="1705609"/>
            <a:ext cx="3571850" cy="2344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8" descr="How to Get a Fibromyalgia Diagnosi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192" y="1705609"/>
            <a:ext cx="4465584" cy="2344432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8"/>
          <p:cNvSpPr/>
          <p:nvPr/>
        </p:nvSpPr>
        <p:spPr>
          <a:xfrm>
            <a:off x="561860" y="836740"/>
            <a:ext cx="438081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existing monitoring like..</a:t>
            </a:r>
            <a:endParaRPr/>
          </a:p>
        </p:txBody>
      </p:sp>
      <p:sp>
        <p:nvSpPr>
          <p:cNvPr id="344" name="Google Shape;344;p38"/>
          <p:cNvSpPr/>
          <p:nvPr/>
        </p:nvSpPr>
        <p:spPr>
          <a:xfrm>
            <a:off x="6568508" y="843977"/>
            <a:ext cx="479426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upcoming service with UAV</a:t>
            </a:r>
            <a:endParaRPr/>
          </a:p>
        </p:txBody>
      </p:sp>
      <p:sp>
        <p:nvSpPr>
          <p:cNvPr id="345" name="Google Shape;345;p38"/>
          <p:cNvSpPr/>
          <p:nvPr/>
        </p:nvSpPr>
        <p:spPr>
          <a:xfrm>
            <a:off x="5765274" y="3074154"/>
            <a:ext cx="539827" cy="509530"/>
          </a:xfrm>
          <a:prstGeom prst="plus">
            <a:avLst>
              <a:gd name="adj" fmla="val 33649"/>
            </a:avLst>
          </a:prstGeom>
          <a:solidFill>
            <a:schemeClr val="accent1"/>
          </a:solidFill>
          <a:ln w="10775" cap="flat" cmpd="sng">
            <a:solidFill>
              <a:srgbClr val="0A51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38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08/xx/2020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9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Calibri"/>
              <a:buNone/>
            </a:pPr>
            <a:r>
              <a:rPr lang="en-US"/>
              <a:t>©2020 Farm(x) Confidential &amp; Proprietary </a:t>
            </a:r>
            <a:endParaRPr/>
          </a:p>
        </p:txBody>
      </p:sp>
      <p:sp>
        <p:nvSpPr>
          <p:cNvPr id="352" name="Google Shape;352;p39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353" name="Google Shape;353;p39"/>
          <p:cNvSpPr txBox="1">
            <a:spLocks noGrp="1"/>
          </p:cNvSpPr>
          <p:nvPr>
            <p:ph type="body" idx="1"/>
          </p:nvPr>
        </p:nvSpPr>
        <p:spPr>
          <a:xfrm>
            <a:off x="262465" y="1033145"/>
            <a:ext cx="11624734" cy="487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Requirements of sensors mounted on UAV</a:t>
            </a:r>
            <a:endParaRPr/>
          </a:p>
        </p:txBody>
      </p:sp>
      <p:sp>
        <p:nvSpPr>
          <p:cNvPr id="354" name="Google Shape;354;p39"/>
          <p:cNvSpPr txBox="1">
            <a:spLocks noGrp="1"/>
          </p:cNvSpPr>
          <p:nvPr>
            <p:ph type="title"/>
          </p:nvPr>
        </p:nvSpPr>
        <p:spPr>
          <a:xfrm>
            <a:off x="262465" y="92804"/>
            <a:ext cx="9966623" cy="61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lang="en-US"/>
              <a:t>Sensors / Technical collaboration</a:t>
            </a:r>
            <a:endParaRPr/>
          </a:p>
        </p:txBody>
      </p:sp>
      <p:graphicFrame>
        <p:nvGraphicFramePr>
          <p:cNvPr id="355" name="Google Shape;355;p39"/>
          <p:cNvGraphicFramePr/>
          <p:nvPr/>
        </p:nvGraphicFramePr>
        <p:xfrm>
          <a:off x="352286" y="1580454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{5E951159-B995-4AF6-99A0-04F0F0C03B05}</a:tableStyleId>
              </a:tblPr>
              <a:tblGrid>
                <a:gridCol w="1884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9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1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0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01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9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Items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MicaSense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Sentera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SLANTRANGE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DJI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SONY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Weight [g]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190 - 350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80 - 170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250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N/A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&lt;200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Spectral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RGB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Multispectral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Thermal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RGB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Multispectral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RGB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Multispectral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RGB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Multispectral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RGB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Multispectral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Light sensor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Yes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Yes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Yes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Yes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Yes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Ground sample distance at 120m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&lt; 8.0 cm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/>
                        <a:t>&lt; 8.0 cm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/>
                        <a:t>&lt; 5.0 cm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/>
                        <a:t>&lt; 6.5 cm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800"/>
                        <a:t>&lt; 12 cm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Software for pre-processing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Yes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Offer of </a:t>
                      </a:r>
                      <a:r>
                        <a:rPr lang="en-US" sz="1800" b="0" i="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strategic partnership to us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Yes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No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Yes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56" name="Google Shape;356;p39"/>
          <p:cNvGraphicFramePr/>
          <p:nvPr/>
        </p:nvGraphicFramePr>
        <p:xfrm>
          <a:off x="10229088" y="158986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{5E951159-B995-4AF6-99A0-04F0F0C03B05}</a:tableStyleId>
              </a:tblPr>
              <a:tblGrid>
                <a:gridCol w="1669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Our demands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&lt;500 (for fixed wing UAV)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RGB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Multispectral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Thermal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Yes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&lt; 15.0 cm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Yes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Yes/No 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(either OK)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57" name="Google Shape;357;p39"/>
          <p:cNvSpPr/>
          <p:nvPr/>
        </p:nvSpPr>
        <p:spPr>
          <a:xfrm>
            <a:off x="2246243" y="1520687"/>
            <a:ext cx="1623025" cy="4412974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54A8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39"/>
          <p:cNvSpPr txBox="1"/>
          <p:nvPr/>
        </p:nvSpPr>
        <p:spPr>
          <a:xfrm>
            <a:off x="2246242" y="5919028"/>
            <a:ext cx="38497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54A838"/>
                </a:solidFill>
                <a:latin typeface="Calibri"/>
                <a:ea typeface="Calibri"/>
                <a:cs typeface="Calibri"/>
                <a:sym typeface="Calibri"/>
              </a:rPr>
              <a:t>Best choice for our application </a:t>
            </a:r>
            <a:endParaRPr/>
          </a:p>
        </p:txBody>
      </p:sp>
      <p:sp>
        <p:nvSpPr>
          <p:cNvPr id="359" name="Google Shape;359;p39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08/xx/2020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0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Calibri"/>
              <a:buNone/>
            </a:pPr>
            <a:r>
              <a:rPr lang="en-US"/>
              <a:t>©2020 Farm(x) Confidential &amp; Proprietary </a:t>
            </a:r>
            <a:endParaRPr/>
          </a:p>
        </p:txBody>
      </p:sp>
      <p:sp>
        <p:nvSpPr>
          <p:cNvPr id="365" name="Google Shape;365;p40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366" name="Google Shape;366;p40"/>
          <p:cNvSpPr txBox="1">
            <a:spLocks noGrp="1"/>
          </p:cNvSpPr>
          <p:nvPr>
            <p:ph type="body" idx="1"/>
          </p:nvPr>
        </p:nvSpPr>
        <p:spPr>
          <a:xfrm>
            <a:off x="262465" y="963571"/>
            <a:ext cx="11624734" cy="5576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220"/>
              <a:buNone/>
            </a:pPr>
            <a:r>
              <a:rPr lang="en-US" sz="2220" b="1" u="sng"/>
              <a:t>Timeline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SzPts val="2220"/>
              <a:buNone/>
            </a:pPr>
            <a:r>
              <a:rPr lang="en-US" sz="2220"/>
              <a:t>Q4 2020</a:t>
            </a:r>
            <a:endParaRPr/>
          </a:p>
          <a:p>
            <a:pPr marL="182880" lvl="0" indent="-18288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SzPts val="2220"/>
              <a:buChar char="●"/>
            </a:pPr>
            <a:r>
              <a:rPr lang="en-US" sz="2220"/>
              <a:t>Preparation for flight test in 2021</a:t>
            </a:r>
            <a:endParaRPr/>
          </a:p>
          <a:p>
            <a:pPr marL="685800" lvl="1" indent="-182880" algn="l" rtl="0">
              <a:lnSpc>
                <a:spcPct val="70000"/>
              </a:lnSpc>
              <a:spcBef>
                <a:spcPts val="250"/>
              </a:spcBef>
              <a:spcAft>
                <a:spcPts val="0"/>
              </a:spcAft>
              <a:buSzPts val="1850"/>
              <a:buChar char="●"/>
            </a:pPr>
            <a:r>
              <a:rPr lang="en-US" sz="1850"/>
              <a:t>Decide specs of UAV, sensor, field test</a:t>
            </a:r>
            <a:endParaRPr/>
          </a:p>
          <a:p>
            <a:pPr marL="685800" lvl="1" indent="-18288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50"/>
              <a:buChar char="●"/>
            </a:pPr>
            <a:r>
              <a:rPr lang="en-US" sz="1850"/>
              <a:t>Test flight for checking flight procedure, acquired data</a:t>
            </a:r>
            <a:endParaRPr/>
          </a:p>
          <a:p>
            <a:pPr marL="685800" lvl="1" indent="-18288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50"/>
              <a:buChar char="●"/>
            </a:pPr>
            <a:r>
              <a:rPr lang="en-US" sz="1850"/>
              <a:t>Develop data processing flow (pipeline)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1450"/>
              </a:spcBef>
              <a:spcAft>
                <a:spcPts val="0"/>
              </a:spcAft>
              <a:buSzPts val="2220"/>
              <a:buNone/>
            </a:pPr>
            <a:r>
              <a:rPr lang="en-US" sz="2220"/>
              <a:t>2021</a:t>
            </a:r>
            <a:endParaRPr/>
          </a:p>
          <a:p>
            <a:pPr marL="182880" lvl="0" indent="-18288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SzPts val="2220"/>
              <a:buChar char="●"/>
            </a:pPr>
            <a:r>
              <a:rPr lang="en-US" sz="2220"/>
              <a:t>Flight in crop growing season</a:t>
            </a:r>
            <a:endParaRPr/>
          </a:p>
          <a:p>
            <a:pPr marL="685800" lvl="1" indent="-182880" algn="l" rtl="0">
              <a:lnSpc>
                <a:spcPct val="70000"/>
              </a:lnSpc>
              <a:spcBef>
                <a:spcPts val="250"/>
              </a:spcBef>
              <a:spcAft>
                <a:spcPts val="0"/>
              </a:spcAft>
              <a:buSzPts val="1850"/>
              <a:buChar char="●"/>
            </a:pPr>
            <a:r>
              <a:rPr lang="en-US" sz="1850"/>
              <a:t>Fly over our current customers’ field</a:t>
            </a:r>
            <a:endParaRPr/>
          </a:p>
          <a:p>
            <a:pPr marL="685800" lvl="1" indent="-18288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50"/>
              <a:buChar char="●"/>
            </a:pPr>
            <a:r>
              <a:rPr lang="en-US" sz="1850"/>
              <a:t>Conduct several times observation per same field</a:t>
            </a:r>
            <a:endParaRPr/>
          </a:p>
          <a:p>
            <a:pPr marL="182880" lvl="0" indent="-182880" algn="l" rtl="0">
              <a:lnSpc>
                <a:spcPct val="70000"/>
              </a:lnSpc>
              <a:spcBef>
                <a:spcPts val="1450"/>
              </a:spcBef>
              <a:spcAft>
                <a:spcPts val="0"/>
              </a:spcAft>
              <a:buSzPts val="2220"/>
              <a:buChar char="●"/>
            </a:pPr>
            <a:r>
              <a:rPr lang="en-US" sz="2220"/>
              <a:t>Data analysis</a:t>
            </a:r>
            <a:endParaRPr/>
          </a:p>
          <a:p>
            <a:pPr marL="685800" lvl="1" indent="-182880" algn="l" rtl="0">
              <a:lnSpc>
                <a:spcPct val="70000"/>
              </a:lnSpc>
              <a:spcBef>
                <a:spcPts val="250"/>
              </a:spcBef>
              <a:spcAft>
                <a:spcPts val="0"/>
              </a:spcAft>
              <a:buSzPts val="1850"/>
              <a:buChar char="●"/>
            </a:pPr>
            <a:r>
              <a:rPr lang="en-US" sz="1850"/>
              <a:t>Research on relation between UAV image vs. ground sensor data</a:t>
            </a:r>
            <a:endParaRPr/>
          </a:p>
          <a:p>
            <a:pPr marL="685800" lvl="1" indent="-18288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SzPts val="1850"/>
              <a:buChar char="●"/>
            </a:pPr>
            <a:r>
              <a:rPr lang="en-US" sz="1850"/>
              <a:t>Provide whole area map</a:t>
            </a:r>
            <a:endParaRPr/>
          </a:p>
          <a:p>
            <a:pPr marL="182880" lvl="0" indent="-182880" algn="l" rtl="0">
              <a:lnSpc>
                <a:spcPct val="70000"/>
              </a:lnSpc>
              <a:spcBef>
                <a:spcPts val="1450"/>
              </a:spcBef>
              <a:spcAft>
                <a:spcPts val="0"/>
              </a:spcAft>
              <a:buSzPts val="2220"/>
              <a:buChar char="●"/>
            </a:pPr>
            <a:r>
              <a:rPr lang="en-US" sz="2220"/>
              <a:t>Dev. data analysis environment</a:t>
            </a:r>
            <a:endParaRPr/>
          </a:p>
          <a:p>
            <a:pPr marL="685800" lvl="1" indent="-182880" algn="l" rtl="0">
              <a:lnSpc>
                <a:spcPct val="70000"/>
              </a:lnSpc>
              <a:spcBef>
                <a:spcPts val="250"/>
              </a:spcBef>
              <a:spcAft>
                <a:spcPts val="0"/>
              </a:spcAft>
              <a:buSzPts val="1850"/>
              <a:buChar char="●"/>
            </a:pPr>
            <a:r>
              <a:rPr lang="en-US" sz="1850"/>
              <a:t>Plan and develop data processing pipeline</a:t>
            </a:r>
            <a:endParaRPr/>
          </a:p>
          <a:p>
            <a:pPr marL="182880" lvl="0" indent="-182880" algn="l" rtl="0">
              <a:lnSpc>
                <a:spcPct val="70000"/>
              </a:lnSpc>
              <a:spcBef>
                <a:spcPts val="1450"/>
              </a:spcBef>
              <a:spcAft>
                <a:spcPts val="0"/>
              </a:spcAft>
              <a:buSzPts val="2220"/>
              <a:buChar char="●"/>
            </a:pPr>
            <a:r>
              <a:rPr lang="en-US" sz="2220"/>
              <a:t>Customer response</a:t>
            </a:r>
            <a:endParaRPr/>
          </a:p>
          <a:p>
            <a:pPr marL="685800" lvl="1" indent="-182880" algn="l" rtl="0">
              <a:lnSpc>
                <a:spcPct val="70000"/>
              </a:lnSpc>
              <a:spcBef>
                <a:spcPts val="250"/>
              </a:spcBef>
              <a:spcAft>
                <a:spcPts val="0"/>
              </a:spcAft>
              <a:buSzPts val="1850"/>
              <a:buChar char="●"/>
            </a:pPr>
            <a:r>
              <a:rPr lang="en-US" sz="1850"/>
              <a:t>Get feedback of our prototype</a:t>
            </a:r>
            <a:endParaRPr/>
          </a:p>
          <a:p>
            <a:pPr marL="0" lvl="0" indent="0" algn="l" rtl="0">
              <a:lnSpc>
                <a:spcPct val="70000"/>
              </a:lnSpc>
              <a:spcBef>
                <a:spcPts val="1450"/>
              </a:spcBef>
              <a:spcAft>
                <a:spcPts val="0"/>
              </a:spcAft>
              <a:buSzPts val="2220"/>
              <a:buNone/>
            </a:pPr>
            <a:r>
              <a:rPr lang="en-US" sz="2220"/>
              <a:t>2022</a:t>
            </a:r>
            <a:endParaRPr/>
          </a:p>
          <a:p>
            <a:pPr marL="182880" lvl="0" indent="-18288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SzPts val="2220"/>
              <a:buChar char="●"/>
            </a:pPr>
            <a:r>
              <a:rPr lang="en-US" sz="2220"/>
              <a:t>Launch beta version to customers (early adapter)</a:t>
            </a:r>
            <a:endParaRPr/>
          </a:p>
          <a:p>
            <a:pPr marL="685800" lvl="1" indent="-182880" algn="l" rtl="0">
              <a:lnSpc>
                <a:spcPct val="70000"/>
              </a:lnSpc>
              <a:spcBef>
                <a:spcPts val="250"/>
              </a:spcBef>
              <a:spcAft>
                <a:spcPts val="0"/>
              </a:spcAft>
              <a:buSzPts val="1850"/>
              <a:buChar char="●"/>
            </a:pPr>
            <a:r>
              <a:rPr lang="en-US" sz="1850"/>
              <a:t>Visualize output map on FarmMap</a:t>
            </a:r>
            <a:endParaRPr sz="1850"/>
          </a:p>
          <a:p>
            <a:pPr marL="182880" lvl="0" indent="-182880" algn="l" rtl="0">
              <a:lnSpc>
                <a:spcPct val="70000"/>
              </a:lnSpc>
              <a:spcBef>
                <a:spcPts val="1450"/>
              </a:spcBef>
              <a:spcAft>
                <a:spcPts val="0"/>
              </a:spcAft>
              <a:buSzPts val="2220"/>
              <a:buChar char="●"/>
            </a:pPr>
            <a:r>
              <a:rPr lang="en-US" sz="2220"/>
              <a:t>Wide range observation</a:t>
            </a:r>
            <a:endParaRPr sz="1850"/>
          </a:p>
          <a:p>
            <a:pPr marL="182880" lvl="0" indent="-41909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SzPts val="2220"/>
              <a:buNone/>
            </a:pPr>
            <a:endParaRPr sz="2220"/>
          </a:p>
          <a:p>
            <a:pPr marL="0" lvl="0" indent="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SzPts val="2220"/>
              <a:buNone/>
            </a:pPr>
            <a:r>
              <a:rPr lang="en-US" sz="2220" b="1" u="sng"/>
              <a:t>Roles (teams)</a:t>
            </a:r>
            <a:endParaRPr/>
          </a:p>
          <a:p>
            <a:pPr marL="182880" lvl="0" indent="-18288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SzPts val="2220"/>
              <a:buChar char="●"/>
            </a:pPr>
            <a:r>
              <a:rPr lang="en-US" sz="2220"/>
              <a:t>Prepare equipment</a:t>
            </a:r>
            <a:endParaRPr/>
          </a:p>
          <a:p>
            <a:pPr marL="182880" lvl="0" indent="-18288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SzPts val="2220"/>
              <a:buChar char="●"/>
            </a:pPr>
            <a:r>
              <a:rPr lang="en-US" sz="2220"/>
              <a:t>Flight operation</a:t>
            </a:r>
            <a:endParaRPr/>
          </a:p>
          <a:p>
            <a:pPr marL="182880" lvl="0" indent="-18288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SzPts val="2220"/>
              <a:buChar char="●"/>
            </a:pPr>
            <a:r>
              <a:rPr lang="en-US" sz="2220"/>
              <a:t>Coordination with customers</a:t>
            </a:r>
            <a:endParaRPr/>
          </a:p>
          <a:p>
            <a:pPr marL="182880" lvl="0" indent="-18288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SzPts val="2220"/>
              <a:buChar char="●"/>
            </a:pPr>
            <a:r>
              <a:rPr lang="en-US" sz="2220"/>
              <a:t>Data analysis</a:t>
            </a:r>
            <a:endParaRPr/>
          </a:p>
          <a:p>
            <a:pPr marL="182880" lvl="0" indent="-182880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SzPts val="2220"/>
              <a:buChar char="●"/>
            </a:pPr>
            <a:r>
              <a:rPr lang="en-US" sz="2220"/>
              <a:t>Data processing pipeline</a:t>
            </a:r>
            <a:endParaRPr/>
          </a:p>
          <a:p>
            <a:pPr marL="182880" lvl="0" indent="-41909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SzPts val="2220"/>
              <a:buNone/>
            </a:pPr>
            <a:endParaRPr sz="2220"/>
          </a:p>
        </p:txBody>
      </p:sp>
      <p:sp>
        <p:nvSpPr>
          <p:cNvPr id="367" name="Google Shape;367;p40"/>
          <p:cNvSpPr txBox="1">
            <a:spLocks noGrp="1"/>
          </p:cNvSpPr>
          <p:nvPr>
            <p:ph type="title"/>
          </p:nvPr>
        </p:nvSpPr>
        <p:spPr>
          <a:xfrm>
            <a:off x="262465" y="92804"/>
            <a:ext cx="9966623" cy="61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lang="en-US"/>
              <a:t>How do we achieve to productization?</a:t>
            </a:r>
            <a:endParaRPr/>
          </a:p>
        </p:txBody>
      </p:sp>
      <p:sp>
        <p:nvSpPr>
          <p:cNvPr id="368" name="Google Shape;368;p40"/>
          <p:cNvSpPr/>
          <p:nvPr/>
        </p:nvSpPr>
        <p:spPr>
          <a:xfrm>
            <a:off x="9909313" y="4909930"/>
            <a:ext cx="319775" cy="1023731"/>
          </a:xfrm>
          <a:prstGeom prst="rightBrace">
            <a:avLst>
              <a:gd name="adj1" fmla="val 8333"/>
              <a:gd name="adj2" fmla="val 50000"/>
            </a:avLst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40"/>
          <p:cNvSpPr txBox="1"/>
          <p:nvPr/>
        </p:nvSpPr>
        <p:spPr>
          <a:xfrm>
            <a:off x="10229088" y="5237129"/>
            <a:ext cx="8845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FarmX</a:t>
            </a: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0"/>
          <p:cNvSpPr/>
          <p:nvPr/>
        </p:nvSpPr>
        <p:spPr>
          <a:xfrm>
            <a:off x="9909313" y="4196258"/>
            <a:ext cx="319775" cy="465189"/>
          </a:xfrm>
          <a:prstGeom prst="rightBrace">
            <a:avLst>
              <a:gd name="adj1" fmla="val 8333"/>
              <a:gd name="adj2" fmla="val 50000"/>
            </a:avLst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0"/>
          <p:cNvSpPr txBox="1"/>
          <p:nvPr/>
        </p:nvSpPr>
        <p:spPr>
          <a:xfrm>
            <a:off x="10229088" y="4225286"/>
            <a:ext cx="88458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TBD</a:t>
            </a:r>
            <a:endParaRPr/>
          </a:p>
        </p:txBody>
      </p:sp>
      <p:sp>
        <p:nvSpPr>
          <p:cNvPr id="372" name="Google Shape;372;p40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08/xx/2020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41"/>
          <p:cNvSpPr txBox="1">
            <a:spLocks noGrp="1"/>
          </p:cNvSpPr>
          <p:nvPr>
            <p:ph type="dt" idx="10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Calibri"/>
              <a:buNone/>
            </a:pPr>
            <a:r>
              <a:rPr lang="en-US"/>
              <a:t>©2020 Farm(x) Confidential &amp; Proprietary </a:t>
            </a:r>
            <a:endParaRPr/>
          </a:p>
        </p:txBody>
      </p:sp>
      <p:sp>
        <p:nvSpPr>
          <p:cNvPr id="378" name="Google Shape;378;p41"/>
          <p:cNvSpPr txBox="1">
            <a:spLocks noGrp="1"/>
          </p:cNvSpPr>
          <p:nvPr>
            <p:ph type="sldNum" idx="12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379" name="Google Shape;379;p41"/>
          <p:cNvSpPr txBox="1">
            <a:spLocks noGrp="1"/>
          </p:cNvSpPr>
          <p:nvPr>
            <p:ph type="body" idx="1"/>
          </p:nvPr>
        </p:nvSpPr>
        <p:spPr>
          <a:xfrm>
            <a:off x="5664820" y="1033145"/>
            <a:ext cx="6222379" cy="511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2880" lvl="0" indent="-18288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FarmX acquired aerial imagery from TerrAvion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RGB imagery was blurred caused by out of focus of lens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Atmospheric correction might not be applied well which is very important for calculating vegetation index</a:t>
            </a:r>
            <a:endParaRPr/>
          </a:p>
          <a:p>
            <a:pPr marL="182880" lvl="0" indent="-18288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Quality may not be stable in different photographed images since they are still in a development phase of sensor</a:t>
            </a:r>
            <a:endParaRPr/>
          </a:p>
        </p:txBody>
      </p:sp>
      <p:sp>
        <p:nvSpPr>
          <p:cNvPr id="380" name="Google Shape;380;p41"/>
          <p:cNvSpPr txBox="1">
            <a:spLocks noGrp="1"/>
          </p:cNvSpPr>
          <p:nvPr>
            <p:ph type="title"/>
          </p:nvPr>
        </p:nvSpPr>
        <p:spPr>
          <a:xfrm>
            <a:off x="262465" y="92804"/>
            <a:ext cx="9966623" cy="61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"/>
              <a:buNone/>
            </a:pPr>
            <a:r>
              <a:rPr lang="en-US"/>
              <a:t>Unsatisfied quality of TerrAvion’s imagery</a:t>
            </a:r>
            <a:endParaRPr/>
          </a:p>
        </p:txBody>
      </p:sp>
      <p:pic>
        <p:nvPicPr>
          <p:cNvPr id="381" name="Google Shape;381;p41" descr="コンピューターのスクリーンショット&#10;&#10;説明は自動で生成されたものです"/>
          <p:cNvPicPr preferRelativeResize="0"/>
          <p:nvPr/>
        </p:nvPicPr>
        <p:blipFill rotWithShape="1">
          <a:blip r:embed="rId3">
            <a:alphaModFix/>
          </a:blip>
          <a:srcRect l="2643" t="12778" r="2" b="3686"/>
          <a:stretch/>
        </p:blipFill>
        <p:spPr>
          <a:xfrm>
            <a:off x="454827" y="1033145"/>
            <a:ext cx="4690588" cy="3367668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1"/>
          <p:cNvSpPr txBox="1"/>
          <p:nvPr/>
        </p:nvSpPr>
        <p:spPr>
          <a:xfrm>
            <a:off x="982123" y="4425828"/>
            <a:ext cx="36359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TerrAvion imagery in an almond field</a:t>
            </a:r>
            <a:endParaRPr/>
          </a:p>
        </p:txBody>
      </p:sp>
      <p:sp>
        <p:nvSpPr>
          <p:cNvPr id="383" name="Google Shape;383;p41"/>
          <p:cNvSpPr txBox="1">
            <a:spLocks noGrp="1"/>
          </p:cNvSpPr>
          <p:nvPr>
            <p:ph type="ftr" idx="11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08/xx/2020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4"/>
          <p:cNvPicPr preferRelativeResize="0"/>
          <p:nvPr/>
        </p:nvPicPr>
        <p:blipFill rotWithShape="1">
          <a:blip r:embed="rId3">
            <a:alphaModFix/>
          </a:blip>
          <a:srcRect b="10624"/>
          <a:stretch/>
        </p:blipFill>
        <p:spPr>
          <a:xfrm>
            <a:off x="3999801" y="1499038"/>
            <a:ext cx="3851099" cy="495239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4"/>
          <p:cNvSpPr txBox="1">
            <a:spLocks noGrp="1"/>
          </p:cNvSpPr>
          <p:nvPr>
            <p:ph type="sldNum" idx="12"/>
          </p:nvPr>
        </p:nvSpPr>
        <p:spPr>
          <a:xfrm>
            <a:off x="11695591" y="6554273"/>
            <a:ext cx="4572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64" name="Google Shape;164;p24"/>
          <p:cNvSpPr txBox="1"/>
          <p:nvPr/>
        </p:nvSpPr>
        <p:spPr>
          <a:xfrm>
            <a:off x="113517" y="1732615"/>
            <a:ext cx="34185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How vibrant is my plant canopy? Plenty of water &amp; chlorophyll?</a:t>
            </a:r>
            <a:endParaRPr sz="1400" b="0" i="0" u="none" strike="noStrike" cap="non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5" name="Google Shape;165;p24"/>
          <p:cNvSpPr txBox="1"/>
          <p:nvPr/>
        </p:nvSpPr>
        <p:spPr>
          <a:xfrm>
            <a:off x="457200" y="3340163"/>
            <a:ext cx="3153300" cy="12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6" name="Google Shape;166;p24"/>
          <p:cNvSpPr txBox="1"/>
          <p:nvPr/>
        </p:nvSpPr>
        <p:spPr>
          <a:xfrm>
            <a:off x="114367" y="5653972"/>
            <a:ext cx="3325800" cy="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Are my plants getting the right amount of nutrients?</a:t>
            </a:r>
            <a:endParaRPr sz="1400" b="0" i="0" u="none" strike="noStrike" cap="non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7" name="Google Shape;167;p24"/>
          <p:cNvSpPr txBox="1"/>
          <p:nvPr/>
        </p:nvSpPr>
        <p:spPr>
          <a:xfrm>
            <a:off x="8504011" y="4652275"/>
            <a:ext cx="34173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Will there be a frost? Bad enough to act?</a:t>
            </a:r>
            <a:endParaRPr sz="1800" b="0" i="0" u="none" strike="noStrike" cap="non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8" name="Google Shape;168;p24"/>
          <p:cNvSpPr txBox="1">
            <a:spLocks noGrp="1"/>
          </p:cNvSpPr>
          <p:nvPr>
            <p:ph type="dt" idx="4294967295"/>
          </p:nvPr>
        </p:nvSpPr>
        <p:spPr>
          <a:xfrm>
            <a:off x="0" y="6478073"/>
            <a:ext cx="3554569" cy="37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©2019 Farm(x) Confidential &amp; Proprietary v1.3 </a:t>
            </a:r>
            <a:endParaRPr/>
          </a:p>
        </p:txBody>
      </p:sp>
      <p:sp>
        <p:nvSpPr>
          <p:cNvPr id="169" name="Google Shape;169;p24"/>
          <p:cNvSpPr txBox="1"/>
          <p:nvPr/>
        </p:nvSpPr>
        <p:spPr>
          <a:xfrm>
            <a:off x="8504011" y="1732615"/>
            <a:ext cx="3653700" cy="8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Is the </a:t>
            </a:r>
            <a:r>
              <a:rPr lang="en-US" sz="18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water distribution uniform in the farm? Does my irrigation have leaks?</a:t>
            </a:r>
            <a:endParaRPr sz="1800" b="0" i="0" u="none" strike="noStrike" cap="non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0" name="Google Shape;170;p24"/>
          <p:cNvSpPr txBox="1">
            <a:spLocks noGrp="1"/>
          </p:cNvSpPr>
          <p:nvPr>
            <p:ph type="title"/>
          </p:nvPr>
        </p:nvSpPr>
        <p:spPr>
          <a:xfrm>
            <a:off x="108862" y="257757"/>
            <a:ext cx="7917538" cy="113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usitana"/>
              <a:buNone/>
            </a:pPr>
            <a:r>
              <a:rPr lang="en-US" sz="3200"/>
              <a:t>Growers tell us what they want to know about their farms</a:t>
            </a:r>
            <a:endParaRPr/>
          </a:p>
        </p:txBody>
      </p:sp>
      <p:sp>
        <p:nvSpPr>
          <p:cNvPr id="171" name="Google Shape;171;p24"/>
          <p:cNvSpPr txBox="1"/>
          <p:nvPr/>
        </p:nvSpPr>
        <p:spPr>
          <a:xfrm>
            <a:off x="8504011" y="2841735"/>
            <a:ext cx="35541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Are there any anomalies in my farm?</a:t>
            </a:r>
            <a:endParaRPr sz="1800" b="0" i="0" u="none" strike="noStrike" cap="non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2" name="Google Shape;172;p24"/>
          <p:cNvSpPr txBox="1"/>
          <p:nvPr/>
        </p:nvSpPr>
        <p:spPr>
          <a:xfrm>
            <a:off x="113517" y="4343446"/>
            <a:ext cx="3418500" cy="8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When should I water? How often? How much? Am</a:t>
            </a:r>
            <a:r>
              <a:rPr lang="en-US" sz="18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 I overwatering</a:t>
            </a:r>
            <a:endParaRPr sz="1400" b="0" i="0" u="none" strike="noStrike" cap="non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3" name="Google Shape;173;p24"/>
          <p:cNvSpPr txBox="1"/>
          <p:nvPr/>
        </p:nvSpPr>
        <p:spPr>
          <a:xfrm>
            <a:off x="113526" y="3043141"/>
            <a:ext cx="3653700" cy="7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Does my plants have any pest  infestations or disease?</a:t>
            </a:r>
            <a:endParaRPr sz="1400" b="0" i="0" u="none" strike="noStrike" cap="non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4" name="Google Shape;174;p24"/>
          <p:cNvSpPr txBox="1"/>
          <p:nvPr/>
        </p:nvSpPr>
        <p:spPr>
          <a:xfrm>
            <a:off x="8504011" y="3747005"/>
            <a:ext cx="35541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Can I receive suggestions of what to do? Not just data.</a:t>
            </a:r>
            <a:endParaRPr sz="1800" b="0" i="0" u="none" strike="noStrike" cap="non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5" name="Google Shape;175;p24"/>
          <p:cNvSpPr txBox="1"/>
          <p:nvPr/>
        </p:nvSpPr>
        <p:spPr>
          <a:xfrm>
            <a:off x="8504011" y="5557545"/>
            <a:ext cx="3286800" cy="6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What will be my yield? </a:t>
            </a:r>
            <a:endParaRPr sz="1800" b="0" i="0" u="none" strike="noStrike" cap="non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2"/>
          <p:cNvSpPr txBox="1">
            <a:spLocks noGrp="1"/>
          </p:cNvSpPr>
          <p:nvPr>
            <p:ph type="title"/>
          </p:nvPr>
        </p:nvSpPr>
        <p:spPr>
          <a:xfrm>
            <a:off x="265255" y="304030"/>
            <a:ext cx="9670232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usitana"/>
              <a:buNone/>
            </a:pPr>
            <a:r>
              <a:rPr lang="en-US" sz="3200" b="0">
                <a:latin typeface="Lusitana"/>
                <a:ea typeface="Lusitana"/>
                <a:cs typeface="Lusitana"/>
                <a:sym typeface="Lusitana"/>
              </a:rPr>
              <a:t>More about Farm(x)</a:t>
            </a:r>
            <a:endParaRPr/>
          </a:p>
        </p:txBody>
      </p:sp>
      <p:sp>
        <p:nvSpPr>
          <p:cNvPr id="389" name="Google Shape;389;p42"/>
          <p:cNvSpPr txBox="1">
            <a:spLocks noGrp="1"/>
          </p:cNvSpPr>
          <p:nvPr>
            <p:ph type="body" idx="1"/>
          </p:nvPr>
        </p:nvSpPr>
        <p:spPr>
          <a:xfrm>
            <a:off x="393292" y="1341120"/>
            <a:ext cx="11405416" cy="5111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1800" b="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 was nice talking the other day. </a:t>
            </a:r>
            <a:endParaRPr sz="1800" b="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1800" b="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1. In terms of soil sensors, what would you say are FarmX’ major differentiation points vs. other players active in this space? Such as CropX, Arable, etc.</a:t>
            </a:r>
            <a:endParaRPr sz="1800" b="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1800" b="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    - we used third party probes.  they were inadequate.  not a good</a:t>
            </a:r>
            <a:endParaRPr sz="1800" b="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1800" b="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        measurement radius, and higher power, and higher cost.</a:t>
            </a:r>
            <a:endParaRPr sz="1800" b="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1800" b="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   -  we built our own soil sensor, and pressure for more accurate</a:t>
            </a:r>
            <a:endParaRPr sz="1800" b="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1800" b="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        modeling and results</a:t>
            </a:r>
            <a:endParaRPr sz="1800" b="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1800" b="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2. Or do you see at some point in the future FarmX becoming more focused on the AI/platform side, and less on the hardware itself?</a:t>
            </a:r>
            <a:endParaRPr sz="1800" b="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1800" b="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3. In addition, as you mentioned FarmX is (at least initially) targeting high-value specialty crops such as almond, pistachios and berries, does the platform (soil sensor and/or AI algorithms) needs to be customized for each crop type?</a:t>
            </a:r>
            <a:endParaRPr sz="1800" b="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Poppins"/>
              <a:buChar char="•"/>
            </a:pPr>
            <a:endParaRPr sz="1800" b="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sz="1800" b="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sz="1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3"/>
          <p:cNvSpPr txBox="1">
            <a:spLocks noGrp="1"/>
          </p:cNvSpPr>
          <p:nvPr>
            <p:ph type="title"/>
          </p:nvPr>
        </p:nvSpPr>
        <p:spPr>
          <a:xfrm>
            <a:off x="495800" y="1337423"/>
            <a:ext cx="80229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>
                <a:solidFill>
                  <a:srgbClr val="284053"/>
                </a:solidFill>
                <a:highlight>
                  <a:srgbClr val="FFFFFF"/>
                </a:highlight>
              </a:rPr>
              <a:t>Competitive differentiation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4"/>
          <p:cNvSpPr txBox="1">
            <a:spLocks noGrp="1"/>
          </p:cNvSpPr>
          <p:nvPr>
            <p:ph type="title"/>
          </p:nvPr>
        </p:nvSpPr>
        <p:spPr>
          <a:xfrm>
            <a:off x="265255" y="304030"/>
            <a:ext cx="9670232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usitana"/>
              <a:buNone/>
            </a:pPr>
            <a:r>
              <a:rPr lang="en-US" sz="3600" b="0">
                <a:solidFill>
                  <a:srgbClr val="284053"/>
                </a:solidFill>
                <a:highlight>
                  <a:srgbClr val="FFFFFF"/>
                </a:highlight>
                <a:latin typeface="Lusitana"/>
                <a:ea typeface="Lusitana"/>
                <a:cs typeface="Lusitana"/>
                <a:sym typeface="Lusitana"/>
              </a:rPr>
              <a:t>Key points of differentiation</a:t>
            </a:r>
            <a:endParaRPr/>
          </a:p>
        </p:txBody>
      </p:sp>
      <p:sp>
        <p:nvSpPr>
          <p:cNvPr id="400" name="Google Shape;400;p44"/>
          <p:cNvSpPr txBox="1">
            <a:spLocks noGrp="1"/>
          </p:cNvSpPr>
          <p:nvPr>
            <p:ph type="body" idx="1"/>
          </p:nvPr>
        </p:nvSpPr>
        <p:spPr>
          <a:xfrm>
            <a:off x="393292" y="1341120"/>
            <a:ext cx="11405416" cy="5111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1800" b="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Produce the most complete picture of the farm’s health: from roots to tips: sky to ground</a:t>
            </a: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1800" b="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Only company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en-US" sz="1600" b="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Offering a battery powered, wireless, IoT based system for collecting ground truth 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en-US" sz="16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Highest density data collection</a:t>
            </a:r>
            <a:endParaRPr sz="1600" b="0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en-US" sz="16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Merging it with 3</a:t>
            </a:r>
            <a:r>
              <a:rPr lang="en-US" sz="1600" baseline="300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rd</a:t>
            </a:r>
            <a:r>
              <a:rPr lang="en-US" sz="16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 party data such as imaging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en-US" sz="16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Building AI and MI-based modeling 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en-US" sz="16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Delivering predictive suggestions for</a:t>
            </a:r>
            <a:endParaRPr/>
          </a:p>
          <a:p>
            <a:pPr marL="137160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16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Irrigation</a:t>
            </a:r>
            <a:endParaRPr/>
          </a:p>
          <a:p>
            <a:pPr marL="137160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16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Yield</a:t>
            </a:r>
            <a:endParaRPr/>
          </a:p>
          <a:p>
            <a:pPr marL="137160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en-US" sz="160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Frost management</a:t>
            </a: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1800" b="0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Delivered in a single dashboard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5"/>
          <p:cNvSpPr txBox="1">
            <a:spLocks noGrp="1"/>
          </p:cNvSpPr>
          <p:nvPr>
            <p:ph type="title"/>
          </p:nvPr>
        </p:nvSpPr>
        <p:spPr>
          <a:xfrm>
            <a:off x="609600" y="222752"/>
            <a:ext cx="99568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Slide about network </a:t>
            </a:r>
            <a:endParaRPr/>
          </a:p>
        </p:txBody>
      </p:sp>
      <p:sp>
        <p:nvSpPr>
          <p:cNvPr id="406" name="Google Shape;406;p45"/>
          <p:cNvSpPr txBox="1">
            <a:spLocks noGrp="1"/>
          </p:cNvSpPr>
          <p:nvPr>
            <p:ph type="sldNum" idx="12"/>
          </p:nvPr>
        </p:nvSpPr>
        <p:spPr>
          <a:xfrm>
            <a:off x="11569866" y="6630670"/>
            <a:ext cx="45720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407" name="Google Shape;407;p45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06/25/2020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6"/>
          <p:cNvSpPr txBox="1">
            <a:spLocks noGrp="1"/>
          </p:cNvSpPr>
          <p:nvPr>
            <p:ph type="sldNum" idx="12"/>
          </p:nvPr>
        </p:nvSpPr>
        <p:spPr>
          <a:xfrm>
            <a:off x="11695591" y="6554273"/>
            <a:ext cx="4572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414" name="Google Shape;414;p46"/>
          <p:cNvSpPr txBox="1"/>
          <p:nvPr/>
        </p:nvSpPr>
        <p:spPr>
          <a:xfrm>
            <a:off x="578875" y="1298875"/>
            <a:ext cx="3656700" cy="18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We begin with years of canopy data of various types (NDVI, etc.).  Then, build an advanced model to identify the real potential problems.</a:t>
            </a:r>
            <a:endParaRPr sz="1800" b="0" i="0" u="none" strike="noStrike" cap="non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5" name="Google Shape;415;p46"/>
          <p:cNvSpPr txBox="1"/>
          <p:nvPr/>
        </p:nvSpPr>
        <p:spPr>
          <a:xfrm>
            <a:off x="578875" y="3028075"/>
            <a:ext cx="3421200" cy="23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Then, we look at soil moisture and determine what’s happening with water in the root zone and below.</a:t>
            </a:r>
            <a:endParaRPr sz="1800" b="0" i="0" u="none" strike="noStrike" cap="non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6" name="Google Shape;416;p46"/>
          <p:cNvSpPr txBox="1"/>
          <p:nvPr/>
        </p:nvSpPr>
        <p:spPr>
          <a:xfrm>
            <a:off x="7837175" y="1298875"/>
            <a:ext cx="3964800" cy="15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Based on climatic conditions inside the canopy, we determine crop water stress and other factors.</a:t>
            </a:r>
            <a:endParaRPr sz="1800" b="0" i="0" u="none" strike="noStrike" cap="non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7" name="Google Shape;417;p46"/>
          <p:cNvSpPr txBox="1"/>
          <p:nvPr/>
        </p:nvSpPr>
        <p:spPr>
          <a:xfrm>
            <a:off x="16180050" y="655107"/>
            <a:ext cx="290398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Based on climatic conditions inside the canopy, we determine crop water stress.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46"/>
          <p:cNvSpPr txBox="1"/>
          <p:nvPr/>
        </p:nvSpPr>
        <p:spPr>
          <a:xfrm>
            <a:off x="8273150" y="3258800"/>
            <a:ext cx="3554700" cy="12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Then, you see your crop’s condition, our suggestions for irrigation, and other data, all in one simple view.</a:t>
            </a:r>
            <a:endParaRPr sz="1800" b="0" i="0" u="none" strike="noStrike" cap="non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19" name="Google Shape;419;p46"/>
          <p:cNvSpPr txBox="1">
            <a:spLocks noGrp="1"/>
          </p:cNvSpPr>
          <p:nvPr>
            <p:ph type="dt" idx="4294967295"/>
          </p:nvPr>
        </p:nvSpPr>
        <p:spPr>
          <a:xfrm>
            <a:off x="0" y="6478073"/>
            <a:ext cx="3554569" cy="37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©2019 Farm(x) Confidential &amp; Proprietary v1.3 </a:t>
            </a:r>
            <a:endParaRPr/>
          </a:p>
        </p:txBody>
      </p:sp>
      <p:pic>
        <p:nvPicPr>
          <p:cNvPr id="420" name="Google Shape;420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4800" y="376150"/>
            <a:ext cx="3482375" cy="501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7688" y="4640525"/>
            <a:ext cx="8156628" cy="175197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6"/>
          <p:cNvSpPr txBox="1">
            <a:spLocks noGrp="1"/>
          </p:cNvSpPr>
          <p:nvPr>
            <p:ph type="title"/>
          </p:nvPr>
        </p:nvSpPr>
        <p:spPr>
          <a:xfrm>
            <a:off x="457200" y="222750"/>
            <a:ext cx="91182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Calibri"/>
              <a:buNone/>
            </a:pPr>
            <a:r>
              <a:rPr lang="en-US" b="0">
                <a:latin typeface="Lusitana"/>
                <a:ea typeface="Lusitana"/>
                <a:cs typeface="Lusitana"/>
                <a:sym typeface="Lusitana"/>
              </a:rPr>
              <a:t>For example . . .</a:t>
            </a:r>
            <a:endParaRPr b="0">
              <a:latin typeface="Lusitana"/>
              <a:ea typeface="Lusitana"/>
              <a:cs typeface="Lusitana"/>
              <a:sym typeface="Lusit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7"/>
          <p:cNvSpPr txBox="1">
            <a:spLocks noGrp="1"/>
          </p:cNvSpPr>
          <p:nvPr>
            <p:ph type="title"/>
          </p:nvPr>
        </p:nvSpPr>
        <p:spPr>
          <a:xfrm>
            <a:off x="265255" y="304030"/>
            <a:ext cx="9670232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usitana"/>
              <a:buNone/>
            </a:pPr>
            <a:r>
              <a:rPr lang="en-US" sz="3200" b="0">
                <a:latin typeface="Lusitana"/>
                <a:ea typeface="Lusitana"/>
                <a:cs typeface="Lusitana"/>
                <a:sym typeface="Lusitana"/>
              </a:rPr>
              <a:t>Highest density data collection  </a:t>
            </a:r>
            <a:endParaRPr/>
          </a:p>
        </p:txBody>
      </p:sp>
      <p:sp>
        <p:nvSpPr>
          <p:cNvPr id="428" name="Google Shape;428;p47"/>
          <p:cNvSpPr txBox="1">
            <a:spLocks noGrp="1"/>
          </p:cNvSpPr>
          <p:nvPr>
            <p:ph type="body" idx="1"/>
          </p:nvPr>
        </p:nvSpPr>
        <p:spPr>
          <a:xfrm>
            <a:off x="8335926" y="1341120"/>
            <a:ext cx="3700130" cy="5111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 sz="2000" b="0">
                <a:latin typeface="Poppins"/>
                <a:ea typeface="Poppins"/>
                <a:cs typeface="Poppins"/>
                <a:sym typeface="Poppins"/>
              </a:rPr>
              <a:t>3rd party and in-house sensors +</a:t>
            </a: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 sz="2000" b="0">
                <a:latin typeface="Poppins"/>
                <a:ea typeface="Poppins"/>
                <a:cs typeface="Poppins"/>
                <a:sym typeface="Poppins"/>
              </a:rPr>
              <a:t>Higher density +</a:t>
            </a: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 sz="2000" b="0">
                <a:latin typeface="Poppins"/>
                <a:ea typeface="Poppins"/>
                <a:cs typeface="Poppins"/>
                <a:sym typeface="Poppins"/>
              </a:rPr>
              <a:t>ML-based models +</a:t>
            </a:r>
            <a:br>
              <a:rPr lang="en-US" sz="2000" b="0">
                <a:latin typeface="Poppins"/>
                <a:ea typeface="Poppins"/>
                <a:cs typeface="Poppins"/>
                <a:sym typeface="Poppins"/>
              </a:rPr>
            </a:br>
            <a:br>
              <a:rPr lang="en-US" sz="2000" b="0">
                <a:latin typeface="Poppins"/>
                <a:ea typeface="Poppins"/>
                <a:cs typeface="Poppins"/>
                <a:sym typeface="Poppins"/>
              </a:rPr>
            </a:br>
            <a:r>
              <a:rPr lang="en-US" sz="2000" b="0">
                <a:latin typeface="Poppins"/>
                <a:ea typeface="Poppins"/>
                <a:cs typeface="Poppins"/>
                <a:sym typeface="Poppins"/>
              </a:rPr>
              <a:t>Produces more accurate, more localized recommendations</a:t>
            </a: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sz="2000" b="0">
              <a:latin typeface="Poppins"/>
              <a:ea typeface="Poppins"/>
              <a:cs typeface="Poppins"/>
              <a:sym typeface="Poppins"/>
            </a:endParaRPr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 sz="2000" b="0">
                <a:latin typeface="Poppins"/>
                <a:ea typeface="Poppins"/>
                <a:cs typeface="Poppins"/>
                <a:sym typeface="Poppins"/>
              </a:rPr>
              <a:t>Enabling more targeted grower action to improve yield</a:t>
            </a:r>
            <a:endParaRPr/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sz="2000" b="0">
              <a:latin typeface="Poppins"/>
              <a:ea typeface="Poppins"/>
              <a:cs typeface="Poppins"/>
              <a:sym typeface="Poppins"/>
            </a:endParaRPr>
          </a:p>
          <a:p>
            <a:pPr marL="5080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 sz="2000" b="0">
                <a:latin typeface="Poppins"/>
                <a:ea typeface="Poppins"/>
                <a:cs typeface="Poppins"/>
                <a:sym typeface="Poppins"/>
              </a:rPr>
              <a:t>Saving time &amp; cost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 sz="2400"/>
          </a:p>
        </p:txBody>
      </p:sp>
      <p:pic>
        <p:nvPicPr>
          <p:cNvPr id="429" name="Google Shape;429;p47"/>
          <p:cNvPicPr preferRelativeResize="0"/>
          <p:nvPr/>
        </p:nvPicPr>
        <p:blipFill rotWithShape="1">
          <a:blip r:embed="rId3">
            <a:alphaModFix/>
          </a:blip>
          <a:srcRect l="27321" t="32122" r="32321" b="24204"/>
          <a:stretch/>
        </p:blipFill>
        <p:spPr>
          <a:xfrm>
            <a:off x="622925" y="1351800"/>
            <a:ext cx="5123387" cy="409227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7"/>
          <p:cNvSpPr txBox="1">
            <a:spLocks noGrp="1"/>
          </p:cNvSpPr>
          <p:nvPr>
            <p:ph type="sldNum" idx="12"/>
          </p:nvPr>
        </p:nvSpPr>
        <p:spPr>
          <a:xfrm>
            <a:off x="11695591" y="6554273"/>
            <a:ext cx="4572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431" name="Google Shape;431;p47"/>
          <p:cNvSpPr/>
          <p:nvPr/>
        </p:nvSpPr>
        <p:spPr>
          <a:xfrm>
            <a:off x="4038524" y="3001194"/>
            <a:ext cx="494100" cy="49410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47"/>
          <p:cNvSpPr/>
          <p:nvPr/>
        </p:nvSpPr>
        <p:spPr>
          <a:xfrm>
            <a:off x="3737798" y="2206358"/>
            <a:ext cx="494100" cy="49410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47"/>
          <p:cNvSpPr/>
          <p:nvPr/>
        </p:nvSpPr>
        <p:spPr>
          <a:xfrm>
            <a:off x="4038524" y="1497455"/>
            <a:ext cx="494100" cy="49410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4" name="Google Shape;434;p47"/>
          <p:cNvCxnSpPr>
            <a:stCxn id="433" idx="6"/>
          </p:cNvCxnSpPr>
          <p:nvPr/>
        </p:nvCxnSpPr>
        <p:spPr>
          <a:xfrm>
            <a:off x="4532624" y="1744505"/>
            <a:ext cx="18255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5" name="Google Shape;435;p47"/>
          <p:cNvSpPr txBox="1"/>
          <p:nvPr/>
        </p:nvSpPr>
        <p:spPr>
          <a:xfrm>
            <a:off x="6379965" y="1601627"/>
            <a:ext cx="1422338" cy="454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C765"/>
              </a:buClr>
              <a:buSzPts val="2800"/>
              <a:buFont typeface="Arial"/>
              <a:buNone/>
            </a:pPr>
            <a:r>
              <a:rPr lang="en-US" sz="14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Soil sensing</a:t>
            </a:r>
            <a:endParaRPr/>
          </a:p>
          <a:p>
            <a:pPr marL="15240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9C765"/>
              </a:buClr>
              <a:buSzPts val="24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36" name="Google Shape;436;p47"/>
          <p:cNvCxnSpPr/>
          <p:nvPr/>
        </p:nvCxnSpPr>
        <p:spPr>
          <a:xfrm>
            <a:off x="4242303" y="2453332"/>
            <a:ext cx="21162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7" name="Google Shape;437;p47"/>
          <p:cNvSpPr txBox="1"/>
          <p:nvPr/>
        </p:nvSpPr>
        <p:spPr>
          <a:xfrm>
            <a:off x="6379965" y="2075726"/>
            <a:ext cx="1422338" cy="59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C765"/>
              </a:buClr>
              <a:buSzPts val="2800"/>
              <a:buFont typeface="Arial"/>
              <a:buNone/>
            </a:pPr>
            <a:r>
              <a:rPr lang="en-US" sz="14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Irrigation control &amp; uniformity</a:t>
            </a:r>
            <a:endParaRPr/>
          </a:p>
          <a:p>
            <a:pPr marL="15240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9C765"/>
              </a:buClr>
              <a:buSzPts val="24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38" name="Google Shape;438;p47"/>
          <p:cNvSpPr/>
          <p:nvPr/>
        </p:nvSpPr>
        <p:spPr>
          <a:xfrm>
            <a:off x="4532471" y="2807864"/>
            <a:ext cx="494100" cy="49410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9" name="Google Shape;439;p47"/>
          <p:cNvCxnSpPr/>
          <p:nvPr/>
        </p:nvCxnSpPr>
        <p:spPr>
          <a:xfrm>
            <a:off x="5041353" y="2960114"/>
            <a:ext cx="13281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0" name="Google Shape;440;p47"/>
          <p:cNvSpPr txBox="1"/>
          <p:nvPr/>
        </p:nvSpPr>
        <p:spPr>
          <a:xfrm>
            <a:off x="6379965" y="2805421"/>
            <a:ext cx="1422338" cy="288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C765"/>
              </a:buClr>
              <a:buSzPts val="2800"/>
              <a:buFont typeface="Arial"/>
              <a:buNone/>
            </a:pPr>
            <a:r>
              <a:rPr lang="en-US" sz="14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Plant health</a:t>
            </a:r>
            <a:endParaRPr/>
          </a:p>
          <a:p>
            <a:pPr marL="15240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9C765"/>
              </a:buClr>
              <a:buSzPts val="24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441" name="Google Shape;441;p47"/>
          <p:cNvCxnSpPr>
            <a:stCxn id="431" idx="5"/>
          </p:cNvCxnSpPr>
          <p:nvPr/>
        </p:nvCxnSpPr>
        <p:spPr>
          <a:xfrm>
            <a:off x="4460265" y="3422935"/>
            <a:ext cx="19197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2" name="Google Shape;442;p47"/>
          <p:cNvSpPr txBox="1"/>
          <p:nvPr/>
        </p:nvSpPr>
        <p:spPr>
          <a:xfrm>
            <a:off x="6379965" y="3204163"/>
            <a:ext cx="1422338" cy="59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C765"/>
              </a:buClr>
              <a:buSzPts val="2800"/>
              <a:buFont typeface="Arial"/>
              <a:buNone/>
            </a:pPr>
            <a:r>
              <a:rPr lang="en-US" sz="1400" b="0" i="0" u="none" strike="noStrike" cap="non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Local weather</a:t>
            </a:r>
            <a:endParaRPr/>
          </a:p>
          <a:p>
            <a:pPr marL="15240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9C765"/>
              </a:buClr>
              <a:buSzPts val="24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8"/>
          <p:cNvSpPr txBox="1">
            <a:spLocks noGrp="1"/>
          </p:cNvSpPr>
          <p:nvPr>
            <p:ph type="ctrTitle"/>
          </p:nvPr>
        </p:nvSpPr>
        <p:spPr>
          <a:xfrm>
            <a:off x="1117604" y="2693988"/>
            <a:ext cx="92456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sensors</a:t>
            </a:r>
            <a:endParaRPr/>
          </a:p>
        </p:txBody>
      </p:sp>
      <p:sp>
        <p:nvSpPr>
          <p:cNvPr id="448" name="Google Shape;448;p48"/>
          <p:cNvSpPr txBox="1">
            <a:spLocks noGrp="1"/>
          </p:cNvSpPr>
          <p:nvPr>
            <p:ph type="subTitle" idx="1"/>
          </p:nvPr>
        </p:nvSpPr>
        <p:spPr>
          <a:xfrm>
            <a:off x="1117600" y="4130930"/>
            <a:ext cx="9245600" cy="974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449" name="Google Shape;449;p48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3/27/2019</a:t>
            </a:r>
            <a:endParaRPr/>
          </a:p>
        </p:txBody>
      </p:sp>
      <p:sp>
        <p:nvSpPr>
          <p:cNvPr id="450" name="Google Shape;450;p48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FarmX Confidential &amp; Proprietary</a:t>
            </a:r>
            <a:endParaRPr/>
          </a:p>
        </p:txBody>
      </p:sp>
      <p:sp>
        <p:nvSpPr>
          <p:cNvPr id="451" name="Google Shape;451;p48"/>
          <p:cNvSpPr txBox="1">
            <a:spLocks noGrp="1"/>
          </p:cNvSpPr>
          <p:nvPr>
            <p:ph type="sldNum" idx="12"/>
          </p:nvPr>
        </p:nvSpPr>
        <p:spPr>
          <a:xfrm>
            <a:off x="11607800" y="6630669"/>
            <a:ext cx="5841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9"/>
          <p:cNvSpPr txBox="1">
            <a:spLocks noGrp="1"/>
          </p:cNvSpPr>
          <p:nvPr>
            <p:ph type="title"/>
          </p:nvPr>
        </p:nvSpPr>
        <p:spPr>
          <a:xfrm>
            <a:off x="265255" y="304030"/>
            <a:ext cx="9670232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usitana"/>
              <a:buNone/>
            </a:pPr>
            <a:r>
              <a:rPr lang="en-US" sz="3600" b="0">
                <a:latin typeface="Lusitana"/>
                <a:ea typeface="Lusitana"/>
                <a:cs typeface="Lusitana"/>
                <a:sym typeface="Lusitana"/>
              </a:rPr>
              <a:t>Frost Monitoring &amp; Prediction</a:t>
            </a:r>
            <a:endParaRPr/>
          </a:p>
        </p:txBody>
      </p:sp>
      <p:sp>
        <p:nvSpPr>
          <p:cNvPr id="457" name="Google Shape;457;p49"/>
          <p:cNvSpPr txBox="1">
            <a:spLocks noGrp="1"/>
          </p:cNvSpPr>
          <p:nvPr>
            <p:ph type="sldNum" idx="12"/>
          </p:nvPr>
        </p:nvSpPr>
        <p:spPr>
          <a:xfrm>
            <a:off x="11695591" y="6554273"/>
            <a:ext cx="4572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458" name="Google Shape;458;p49"/>
          <p:cNvSpPr txBox="1">
            <a:spLocks noGrp="1"/>
          </p:cNvSpPr>
          <p:nvPr>
            <p:ph type="body" idx="1"/>
          </p:nvPr>
        </p:nvSpPr>
        <p:spPr>
          <a:xfrm>
            <a:off x="290331" y="1104051"/>
            <a:ext cx="7806319" cy="5111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2400"/>
              <a:t>Current Solutions: Air temperature based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en-US" sz="2000"/>
              <a:t>Air temperature up to 4 degrees warmer than plant</a:t>
            </a: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2400"/>
              <a:t>FarmX: Leaf &amp; Bud &amp; Inversion Layer Frost Prediction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en-US" sz="2000"/>
              <a:t>Detect frost when leaf &amp; bud temperature get below 0℃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en-US" sz="2000"/>
              <a:t>Predict bud &amp; leaf temperature with forecast weather data and machine learning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en-US" sz="2000"/>
              <a:t>Daily text alert to grower &amp; field team. 24 hr., 72 hr. &amp; weekly forecast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en-US" sz="2000"/>
              <a:t>Inversion layer visualization helps effective mitigation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pic>
        <p:nvPicPr>
          <p:cNvPr id="459" name="Google Shape;459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8608" y="1073744"/>
            <a:ext cx="3746500" cy="89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8608" y="2016691"/>
            <a:ext cx="3713061" cy="28497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1" name="Google Shape;461;p49"/>
          <p:cNvGrpSpPr/>
          <p:nvPr/>
        </p:nvGrpSpPr>
        <p:grpSpPr>
          <a:xfrm>
            <a:off x="1744780" y="4716717"/>
            <a:ext cx="10190328" cy="1919330"/>
            <a:chOff x="36367" y="4455994"/>
            <a:chExt cx="11546033" cy="2174675"/>
          </a:xfrm>
        </p:grpSpPr>
        <p:pic>
          <p:nvPicPr>
            <p:cNvPr id="462" name="Google Shape;462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367" y="4455994"/>
              <a:ext cx="11546033" cy="2174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3" name="Google Shape;463;p49"/>
            <p:cNvSpPr/>
            <p:nvPr/>
          </p:nvSpPr>
          <p:spPr>
            <a:xfrm>
              <a:off x="3411939" y="4824485"/>
              <a:ext cx="1460312" cy="989462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49"/>
            <p:cNvSpPr/>
            <p:nvPr/>
          </p:nvSpPr>
          <p:spPr>
            <a:xfrm>
              <a:off x="7319750" y="5131557"/>
              <a:ext cx="930317" cy="774731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49"/>
          <p:cNvSpPr txBox="1"/>
          <p:nvPr/>
        </p:nvSpPr>
        <p:spPr>
          <a:xfrm>
            <a:off x="6271146" y="4537881"/>
            <a:ext cx="103278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Frost risk</a:t>
            </a:r>
            <a:endParaRPr/>
          </a:p>
        </p:txBody>
      </p:sp>
      <p:cxnSp>
        <p:nvCxnSpPr>
          <p:cNvPr id="466" name="Google Shape;466;p49"/>
          <p:cNvCxnSpPr/>
          <p:nvPr/>
        </p:nvCxnSpPr>
        <p:spPr>
          <a:xfrm flipH="1">
            <a:off x="5943600" y="4825003"/>
            <a:ext cx="518615" cy="292446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67" name="Google Shape;467;p49"/>
          <p:cNvCxnSpPr/>
          <p:nvPr/>
        </p:nvCxnSpPr>
        <p:spPr>
          <a:xfrm>
            <a:off x="7124435" y="4825003"/>
            <a:ext cx="972215" cy="59624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68" name="Google Shape;468;p49"/>
          <p:cNvSpPr txBox="1"/>
          <p:nvPr/>
        </p:nvSpPr>
        <p:spPr>
          <a:xfrm>
            <a:off x="9096232" y="4978050"/>
            <a:ext cx="1821977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Air temperature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Bud temperature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Leaf temperature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0"/>
          <p:cNvSpPr txBox="1">
            <a:spLocks noGrp="1"/>
          </p:cNvSpPr>
          <p:nvPr>
            <p:ph type="title"/>
          </p:nvPr>
        </p:nvSpPr>
        <p:spPr>
          <a:xfrm>
            <a:off x="180194" y="191071"/>
            <a:ext cx="99568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200" b="0">
                <a:latin typeface="Lusitana"/>
                <a:ea typeface="Lusitana"/>
                <a:cs typeface="Lusitana"/>
                <a:sym typeface="Lusitana"/>
              </a:rPr>
              <a:t>Crop stress modeling with sensing network</a:t>
            </a:r>
            <a:endParaRPr/>
          </a:p>
        </p:txBody>
      </p:sp>
      <p:sp>
        <p:nvSpPr>
          <p:cNvPr id="474" name="Google Shape;474;p50"/>
          <p:cNvSpPr txBox="1">
            <a:spLocks noGrp="1"/>
          </p:cNvSpPr>
          <p:nvPr>
            <p:ph type="sldNum" idx="12"/>
          </p:nvPr>
        </p:nvSpPr>
        <p:spPr>
          <a:xfrm>
            <a:off x="11607800" y="6630669"/>
            <a:ext cx="5841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475" name="Google Shape;475;p50"/>
          <p:cNvSpPr txBox="1"/>
          <p:nvPr/>
        </p:nvSpPr>
        <p:spPr>
          <a:xfrm>
            <a:off x="3948196" y="2291224"/>
            <a:ext cx="3319948" cy="84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17"/>
              <a:buFont typeface="Arial"/>
              <a:buNone/>
            </a:pPr>
            <a:r>
              <a:rPr lang="en-US" sz="1017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Machine Learning Algorithm reveals relationship between input and output and trains model to estimate quantitative of each stress, clarify trigger of occurrences or classify type of stress.</a:t>
            </a:r>
            <a:endParaRPr/>
          </a:p>
        </p:txBody>
      </p:sp>
      <p:grpSp>
        <p:nvGrpSpPr>
          <p:cNvPr id="476" name="Google Shape;476;p50"/>
          <p:cNvGrpSpPr/>
          <p:nvPr/>
        </p:nvGrpSpPr>
        <p:grpSpPr>
          <a:xfrm>
            <a:off x="315907" y="2516637"/>
            <a:ext cx="3297553" cy="1981843"/>
            <a:chOff x="310309" y="1459514"/>
            <a:chExt cx="3297553" cy="1949676"/>
          </a:xfrm>
        </p:grpSpPr>
        <p:pic>
          <p:nvPicPr>
            <p:cNvPr id="477" name="Google Shape;477;p50" descr="A person sitting on the side of a dirt field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47841" y="2171777"/>
              <a:ext cx="606600" cy="6543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8" name="Google Shape;478;p5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02889" y="2179932"/>
              <a:ext cx="935026" cy="6283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9" name="Google Shape;479;p5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00660" y="2180103"/>
              <a:ext cx="518365" cy="7527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0" name="Google Shape;480;p50"/>
            <p:cNvSpPr txBox="1"/>
            <p:nvPr/>
          </p:nvSpPr>
          <p:spPr>
            <a:xfrm>
              <a:off x="344587" y="1891951"/>
              <a:ext cx="8131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Pressure</a:t>
              </a:r>
              <a:endParaRPr/>
            </a:p>
          </p:txBody>
        </p:sp>
        <p:sp>
          <p:nvSpPr>
            <p:cNvPr id="481" name="Google Shape;481;p50"/>
            <p:cNvSpPr txBox="1"/>
            <p:nvPr/>
          </p:nvSpPr>
          <p:spPr>
            <a:xfrm>
              <a:off x="2243065" y="1916847"/>
              <a:ext cx="1364797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Weather station</a:t>
              </a:r>
              <a:endParaRPr/>
            </a:p>
          </p:txBody>
        </p:sp>
        <p:sp>
          <p:nvSpPr>
            <p:cNvPr id="482" name="Google Shape;482;p50"/>
            <p:cNvSpPr txBox="1"/>
            <p:nvPr/>
          </p:nvSpPr>
          <p:spPr>
            <a:xfrm>
              <a:off x="1157695" y="1890459"/>
              <a:ext cx="96693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Soil sensor</a:t>
              </a:r>
              <a:endParaRPr/>
            </a:p>
          </p:txBody>
        </p:sp>
        <p:sp>
          <p:nvSpPr>
            <p:cNvPr id="483" name="Google Shape;483;p50"/>
            <p:cNvSpPr txBox="1"/>
            <p:nvPr/>
          </p:nvSpPr>
          <p:spPr>
            <a:xfrm>
              <a:off x="689038" y="2960386"/>
              <a:ext cx="2221955" cy="393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sng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Environmental data</a:t>
              </a:r>
              <a:endParaRPr/>
            </a:p>
          </p:txBody>
        </p:sp>
        <p:sp>
          <p:nvSpPr>
            <p:cNvPr id="484" name="Google Shape;484;p50"/>
            <p:cNvSpPr/>
            <p:nvPr/>
          </p:nvSpPr>
          <p:spPr>
            <a:xfrm>
              <a:off x="310309" y="1459514"/>
              <a:ext cx="3297553" cy="1949676"/>
            </a:xfrm>
            <a:prstGeom prst="rect">
              <a:avLst/>
            </a:prstGeom>
            <a:noFill/>
            <a:ln w="25400" cap="flat" cmpd="sng">
              <a:solidFill>
                <a:srgbClr val="1B487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50"/>
          <p:cNvGrpSpPr/>
          <p:nvPr/>
        </p:nvGrpSpPr>
        <p:grpSpPr>
          <a:xfrm>
            <a:off x="3682332" y="3031669"/>
            <a:ext cx="3860282" cy="1158095"/>
            <a:chOff x="3726226" y="5198255"/>
            <a:chExt cx="3860282" cy="1158095"/>
          </a:xfrm>
        </p:grpSpPr>
        <p:sp>
          <p:nvSpPr>
            <p:cNvPr id="486" name="Google Shape;486;p50"/>
            <p:cNvSpPr/>
            <p:nvPr/>
          </p:nvSpPr>
          <p:spPr>
            <a:xfrm>
              <a:off x="3726226" y="5520340"/>
              <a:ext cx="3860282" cy="513923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50"/>
            <p:cNvSpPr/>
            <p:nvPr/>
          </p:nvSpPr>
          <p:spPr>
            <a:xfrm>
              <a:off x="4242659" y="5198255"/>
              <a:ext cx="2827417" cy="11580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Machine Learning Algorithm</a:t>
              </a:r>
              <a:endParaRPr/>
            </a:p>
          </p:txBody>
        </p:sp>
      </p:grpSp>
      <p:sp>
        <p:nvSpPr>
          <p:cNvPr id="488" name="Google Shape;488;p50"/>
          <p:cNvSpPr/>
          <p:nvPr/>
        </p:nvSpPr>
        <p:spPr>
          <a:xfrm>
            <a:off x="7759916" y="3457575"/>
            <a:ext cx="1453219" cy="49291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1B48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Water stress</a:t>
            </a:r>
            <a:endParaRPr/>
          </a:p>
        </p:txBody>
      </p:sp>
      <p:sp>
        <p:nvSpPr>
          <p:cNvPr id="489" name="Google Shape;489;p50"/>
          <p:cNvSpPr/>
          <p:nvPr/>
        </p:nvSpPr>
        <p:spPr>
          <a:xfrm>
            <a:off x="9271881" y="3443288"/>
            <a:ext cx="1231613" cy="49291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1B48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Frost stress</a:t>
            </a:r>
            <a:endParaRPr/>
          </a:p>
        </p:txBody>
      </p:sp>
      <p:sp>
        <p:nvSpPr>
          <p:cNvPr id="490" name="Google Shape;490;p50"/>
          <p:cNvSpPr/>
          <p:nvPr/>
        </p:nvSpPr>
        <p:spPr>
          <a:xfrm>
            <a:off x="7680936" y="2839393"/>
            <a:ext cx="4327707" cy="1603929"/>
          </a:xfrm>
          <a:prstGeom prst="rect">
            <a:avLst/>
          </a:prstGeom>
          <a:noFill/>
          <a:ln w="25400" cap="flat" cmpd="sng">
            <a:solidFill>
              <a:srgbClr val="1B487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91" name="Google Shape;491;p50"/>
          <p:cNvGrpSpPr/>
          <p:nvPr/>
        </p:nvGrpSpPr>
        <p:grpSpPr>
          <a:xfrm>
            <a:off x="7636326" y="1072395"/>
            <a:ext cx="4235936" cy="1521892"/>
            <a:chOff x="7636326" y="1000955"/>
            <a:chExt cx="4235936" cy="1521892"/>
          </a:xfrm>
        </p:grpSpPr>
        <p:sp>
          <p:nvSpPr>
            <p:cNvPr id="492" name="Google Shape;492;p50"/>
            <p:cNvSpPr txBox="1"/>
            <p:nvPr/>
          </p:nvSpPr>
          <p:spPr>
            <a:xfrm>
              <a:off x="8801564" y="1000955"/>
              <a:ext cx="2365071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sng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Crop growth variable</a:t>
              </a:r>
              <a:endParaRPr/>
            </a:p>
          </p:txBody>
        </p:sp>
        <p:pic>
          <p:nvPicPr>
            <p:cNvPr id="493" name="Google Shape;493;p5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741476" y="1772838"/>
              <a:ext cx="673145" cy="4752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4" name="Google Shape;494;p50"/>
            <p:cNvSpPr txBox="1"/>
            <p:nvPr/>
          </p:nvSpPr>
          <p:spPr>
            <a:xfrm>
              <a:off x="7675327" y="1412986"/>
              <a:ext cx="84991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IR sensor</a:t>
              </a:r>
              <a:endParaRPr/>
            </a:p>
          </p:txBody>
        </p:sp>
        <p:pic>
          <p:nvPicPr>
            <p:cNvPr id="495" name="Google Shape;495;p50" descr="A close up of a tree&#10;&#10;Description automatically generated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782804" y="1864376"/>
              <a:ext cx="1086280" cy="3850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6" name="Google Shape;496;p50"/>
            <p:cNvSpPr txBox="1"/>
            <p:nvPr/>
          </p:nvSpPr>
          <p:spPr>
            <a:xfrm>
              <a:off x="8709928" y="1427275"/>
              <a:ext cx="117115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Dendrometer</a:t>
              </a:r>
              <a:endParaRPr/>
            </a:p>
          </p:txBody>
        </p:sp>
        <p:pic>
          <p:nvPicPr>
            <p:cNvPr id="497" name="Google Shape;497;p5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0112017" y="1726248"/>
              <a:ext cx="674562" cy="6903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8" name="Google Shape;498;p5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945193" y="1730590"/>
              <a:ext cx="760773" cy="7146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9" name="Google Shape;499;p50"/>
            <p:cNvSpPr txBox="1"/>
            <p:nvPr/>
          </p:nvSpPr>
          <p:spPr>
            <a:xfrm>
              <a:off x="10218584" y="1298313"/>
              <a:ext cx="1478289" cy="477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Images 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(vigor, water, thermal)</a:t>
              </a:r>
              <a:endParaRPr/>
            </a:p>
          </p:txBody>
        </p:sp>
        <p:sp>
          <p:nvSpPr>
            <p:cNvPr id="500" name="Google Shape;500;p50"/>
            <p:cNvSpPr/>
            <p:nvPr/>
          </p:nvSpPr>
          <p:spPr>
            <a:xfrm>
              <a:off x="7636326" y="1000955"/>
              <a:ext cx="4235936" cy="1521892"/>
            </a:xfrm>
            <a:prstGeom prst="rect">
              <a:avLst/>
            </a:prstGeom>
            <a:noFill/>
            <a:ln w="19050" cap="flat" cmpd="sng">
              <a:solidFill>
                <a:srgbClr val="1B487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501" name="Google Shape;501;p50"/>
          <p:cNvCxnSpPr>
            <a:endCxn id="488" idx="0"/>
          </p:cNvCxnSpPr>
          <p:nvPr/>
        </p:nvCxnSpPr>
        <p:spPr>
          <a:xfrm>
            <a:off x="8335025" y="2240175"/>
            <a:ext cx="151500" cy="1217400"/>
          </a:xfrm>
          <a:prstGeom prst="straightConnector1">
            <a:avLst/>
          </a:prstGeom>
          <a:noFill/>
          <a:ln w="9525" cap="flat" cmpd="sng">
            <a:solidFill>
              <a:srgbClr val="2160A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2" name="Google Shape;502;p50"/>
          <p:cNvCxnSpPr/>
          <p:nvPr/>
        </p:nvCxnSpPr>
        <p:spPr>
          <a:xfrm flipH="1">
            <a:off x="10084363" y="2488064"/>
            <a:ext cx="762943" cy="950091"/>
          </a:xfrm>
          <a:prstGeom prst="straightConnector1">
            <a:avLst/>
          </a:prstGeom>
          <a:noFill/>
          <a:ln w="9525" cap="flat" cmpd="sng">
            <a:solidFill>
              <a:srgbClr val="2160A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03" name="Google Shape;503;p50"/>
          <p:cNvSpPr/>
          <p:nvPr/>
        </p:nvSpPr>
        <p:spPr>
          <a:xfrm>
            <a:off x="10556386" y="3392477"/>
            <a:ext cx="1330903" cy="60280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1B48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Pesticide &amp; Disease</a:t>
            </a:r>
            <a:endParaRPr/>
          </a:p>
        </p:txBody>
      </p:sp>
      <p:cxnSp>
        <p:nvCxnSpPr>
          <p:cNvPr id="504" name="Google Shape;504;p50"/>
          <p:cNvCxnSpPr>
            <a:endCxn id="503" idx="0"/>
          </p:cNvCxnSpPr>
          <p:nvPr/>
        </p:nvCxnSpPr>
        <p:spPr>
          <a:xfrm flipH="1">
            <a:off x="11221837" y="2516777"/>
            <a:ext cx="64200" cy="875700"/>
          </a:xfrm>
          <a:prstGeom prst="straightConnector1">
            <a:avLst/>
          </a:prstGeom>
          <a:noFill/>
          <a:ln w="9525" cap="flat" cmpd="sng">
            <a:solidFill>
              <a:srgbClr val="2160A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05" name="Google Shape;505;p50"/>
          <p:cNvCxnSpPr>
            <a:stCxn id="495" idx="2"/>
          </p:cNvCxnSpPr>
          <p:nvPr/>
        </p:nvCxnSpPr>
        <p:spPr>
          <a:xfrm flipH="1">
            <a:off x="8775144" y="2320828"/>
            <a:ext cx="550800" cy="1145100"/>
          </a:xfrm>
          <a:prstGeom prst="straightConnector1">
            <a:avLst/>
          </a:prstGeom>
          <a:noFill/>
          <a:ln w="9525" cap="flat" cmpd="sng">
            <a:solidFill>
              <a:srgbClr val="2160A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06" name="Google Shape;506;p50"/>
          <p:cNvSpPr txBox="1"/>
          <p:nvPr/>
        </p:nvSpPr>
        <p:spPr>
          <a:xfrm>
            <a:off x="9117982" y="3989709"/>
            <a:ext cx="133485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Crop stress</a:t>
            </a:r>
            <a:endParaRPr/>
          </a:p>
        </p:txBody>
      </p:sp>
      <p:sp>
        <p:nvSpPr>
          <p:cNvPr id="507" name="Google Shape;507;p50"/>
          <p:cNvSpPr txBox="1"/>
          <p:nvPr/>
        </p:nvSpPr>
        <p:spPr>
          <a:xfrm>
            <a:off x="315907" y="2503454"/>
            <a:ext cx="6960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</a:t>
            </a:r>
            <a:endParaRPr/>
          </a:p>
        </p:txBody>
      </p:sp>
      <p:sp>
        <p:nvSpPr>
          <p:cNvPr id="508" name="Google Shape;508;p50"/>
          <p:cNvSpPr txBox="1"/>
          <p:nvPr/>
        </p:nvSpPr>
        <p:spPr>
          <a:xfrm>
            <a:off x="7675327" y="2807714"/>
            <a:ext cx="8707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Output</a:t>
            </a:r>
            <a:endParaRPr/>
          </a:p>
        </p:txBody>
      </p:sp>
      <p:sp>
        <p:nvSpPr>
          <p:cNvPr id="509" name="Google Shape;509;p50"/>
          <p:cNvSpPr txBox="1"/>
          <p:nvPr/>
        </p:nvSpPr>
        <p:spPr>
          <a:xfrm>
            <a:off x="7538548" y="4504934"/>
            <a:ext cx="4612481" cy="1238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85"/>
              <a:buFont typeface="Noto Sans Symbols"/>
              <a:buNone/>
            </a:pPr>
            <a:r>
              <a:rPr lang="en-US" sz="1085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Several types of crop growth are observed by sensors or images. Data contains anomalies of growth, and those signals are classified into a specific stress type. For example,</a:t>
            </a:r>
            <a:endParaRPr/>
          </a:p>
          <a:p>
            <a:pPr marL="119063" marR="0" lvl="0" indent="-119063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085"/>
              <a:buFont typeface="Noto Sans Symbols"/>
              <a:buChar char="●"/>
            </a:pPr>
            <a:r>
              <a:rPr lang="en-US" sz="1085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Red leaves in vineyards would affect to photosynthetic active in leaves, and imaging observes and locates loss of vigor</a:t>
            </a:r>
            <a:endParaRPr/>
          </a:p>
          <a:p>
            <a:pPr marL="119063" marR="0" lvl="0" indent="-119063" algn="l" rtl="0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085"/>
              <a:buFont typeface="Noto Sans Symbols"/>
              <a:buChar char="●"/>
            </a:pPr>
            <a:r>
              <a:rPr lang="en-US" sz="1085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High resolution images from UAV allow to detect abnormal symptoms such as leafroll and crown gall</a:t>
            </a:r>
            <a:endParaRPr/>
          </a:p>
        </p:txBody>
      </p:sp>
      <p:cxnSp>
        <p:nvCxnSpPr>
          <p:cNvPr id="510" name="Google Shape;510;p50"/>
          <p:cNvCxnSpPr/>
          <p:nvPr/>
        </p:nvCxnSpPr>
        <p:spPr>
          <a:xfrm flipH="1">
            <a:off x="8972551" y="2503454"/>
            <a:ext cx="1330902" cy="934701"/>
          </a:xfrm>
          <a:prstGeom prst="straightConnector1">
            <a:avLst/>
          </a:prstGeom>
          <a:noFill/>
          <a:ln w="9525" cap="flat" cmpd="sng">
            <a:solidFill>
              <a:srgbClr val="2160A9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511" name="Google Shape;511;p5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898083" y="5703094"/>
            <a:ext cx="742026" cy="989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5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786579" y="5696900"/>
            <a:ext cx="742026" cy="989368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50"/>
          <p:cNvSpPr txBox="1"/>
          <p:nvPr/>
        </p:nvSpPr>
        <p:spPr>
          <a:xfrm>
            <a:off x="221065" y="1930119"/>
            <a:ext cx="3484198" cy="61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17"/>
              <a:buFont typeface="Noto Sans Symbols"/>
              <a:buNone/>
            </a:pPr>
            <a:r>
              <a:rPr lang="en-US" sz="101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Stress has several varieties and it is caused by many reasons. </a:t>
            </a:r>
            <a:r>
              <a:rPr lang="en-US" sz="1017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Rich environmental data</a:t>
            </a:r>
            <a:r>
              <a:rPr lang="en-US" sz="1017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is very helpful to identify causes of stress by multiplying different aspects</a:t>
            </a:r>
            <a:endParaRPr/>
          </a:p>
        </p:txBody>
      </p:sp>
      <p:sp>
        <p:nvSpPr>
          <p:cNvPr id="514" name="Google Shape;514;p50"/>
          <p:cNvSpPr/>
          <p:nvPr/>
        </p:nvSpPr>
        <p:spPr>
          <a:xfrm>
            <a:off x="4933085" y="5485118"/>
            <a:ext cx="1350169" cy="535781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1B48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Prediction</a:t>
            </a:r>
            <a:endParaRPr/>
          </a:p>
        </p:txBody>
      </p:sp>
      <p:sp>
        <p:nvSpPr>
          <p:cNvPr id="515" name="Google Shape;515;p50"/>
          <p:cNvSpPr/>
          <p:nvPr/>
        </p:nvSpPr>
        <p:spPr>
          <a:xfrm rot="5400000">
            <a:off x="5029120" y="4562864"/>
            <a:ext cx="1158096" cy="582235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1B48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6" name="Google Shape;516;p5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28163" y="4905477"/>
            <a:ext cx="1145436" cy="920762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50"/>
          <p:cNvSpPr txBox="1"/>
          <p:nvPr/>
        </p:nvSpPr>
        <p:spPr>
          <a:xfrm>
            <a:off x="384865" y="5826239"/>
            <a:ext cx="20320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Weather forecasting data</a:t>
            </a:r>
            <a:endParaRPr/>
          </a:p>
        </p:txBody>
      </p:sp>
      <p:cxnSp>
        <p:nvCxnSpPr>
          <p:cNvPr id="518" name="Google Shape;518;p50"/>
          <p:cNvCxnSpPr/>
          <p:nvPr/>
        </p:nvCxnSpPr>
        <p:spPr>
          <a:xfrm>
            <a:off x="2248663" y="5072066"/>
            <a:ext cx="2880550" cy="0"/>
          </a:xfrm>
          <a:prstGeom prst="straightConnector1">
            <a:avLst/>
          </a:prstGeom>
          <a:noFill/>
          <a:ln w="31750" cap="flat" cmpd="sng">
            <a:solidFill>
              <a:srgbClr val="2160A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19" name="Google Shape;519;p50"/>
          <p:cNvSpPr txBox="1"/>
          <p:nvPr/>
        </p:nvSpPr>
        <p:spPr>
          <a:xfrm>
            <a:off x="5719065" y="4491861"/>
            <a:ext cx="114730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Transferred use</a:t>
            </a:r>
            <a:endParaRPr/>
          </a:p>
        </p:txBody>
      </p:sp>
      <p:sp>
        <p:nvSpPr>
          <p:cNvPr id="520" name="Google Shape;520;p50"/>
          <p:cNvSpPr txBox="1"/>
          <p:nvPr/>
        </p:nvSpPr>
        <p:spPr>
          <a:xfrm>
            <a:off x="2161436" y="5054259"/>
            <a:ext cx="24084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Input instead of ground sensor data</a:t>
            </a:r>
            <a:endParaRPr/>
          </a:p>
        </p:txBody>
      </p:sp>
      <p:sp>
        <p:nvSpPr>
          <p:cNvPr id="521" name="Google Shape;521;p50"/>
          <p:cNvSpPr txBox="1"/>
          <p:nvPr/>
        </p:nvSpPr>
        <p:spPr>
          <a:xfrm>
            <a:off x="4894322" y="6004259"/>
            <a:ext cx="3742471" cy="477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</a:pPr>
            <a:r>
              <a:rPr lang="en-US" sz="11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Prediction notifies or warns potential stress before it would become significant damages</a:t>
            </a:r>
            <a:endParaRPr/>
          </a:p>
        </p:txBody>
      </p:sp>
      <p:sp>
        <p:nvSpPr>
          <p:cNvPr id="522" name="Google Shape;522;p50"/>
          <p:cNvSpPr txBox="1"/>
          <p:nvPr/>
        </p:nvSpPr>
        <p:spPr>
          <a:xfrm>
            <a:off x="219804" y="900087"/>
            <a:ext cx="7184169" cy="104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FarmX’s sensing network observes many varieties of elements in farm fields.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This Big Data is not valuable unless labeling and multiplying each other are not achieved.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</a:pPr>
            <a:r>
              <a:rPr lang="en-US" sz="14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FarmX is modeling mechanisms of multiple crop stress with the Big Data and Machine Learning.</a:t>
            </a:r>
            <a:endParaRPr/>
          </a:p>
        </p:txBody>
      </p:sp>
      <p:sp>
        <p:nvSpPr>
          <p:cNvPr id="523" name="Google Shape;523;p50"/>
          <p:cNvSpPr txBox="1"/>
          <p:nvPr/>
        </p:nvSpPr>
        <p:spPr>
          <a:xfrm>
            <a:off x="4318650" y="6517612"/>
            <a:ext cx="35547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©2020 Farm(x) Confidential &amp; Proprietary  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1"/>
          <p:cNvSpPr txBox="1">
            <a:spLocks noGrp="1"/>
          </p:cNvSpPr>
          <p:nvPr>
            <p:ph type="title"/>
          </p:nvPr>
        </p:nvSpPr>
        <p:spPr>
          <a:xfrm>
            <a:off x="609600" y="222752"/>
            <a:ext cx="99568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200" b="0">
                <a:latin typeface="Lusitana"/>
                <a:ea typeface="Lusitana"/>
                <a:cs typeface="Lusitana"/>
                <a:sym typeface="Lusitana"/>
              </a:rPr>
              <a:t>Yield Prediction – ML Engine</a:t>
            </a:r>
            <a:endParaRPr/>
          </a:p>
        </p:txBody>
      </p:sp>
      <p:sp>
        <p:nvSpPr>
          <p:cNvPr id="529" name="Google Shape;529;p51"/>
          <p:cNvSpPr txBox="1">
            <a:spLocks noGrp="1"/>
          </p:cNvSpPr>
          <p:nvPr>
            <p:ph type="sldNum" idx="12"/>
          </p:nvPr>
        </p:nvSpPr>
        <p:spPr>
          <a:xfrm>
            <a:off x="11569866" y="6630670"/>
            <a:ext cx="45720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pic>
        <p:nvPicPr>
          <p:cNvPr id="530" name="Google Shape;530;p51" descr="Grap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4665" y="202232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51"/>
          <p:cNvSpPr txBox="1"/>
          <p:nvPr/>
        </p:nvSpPr>
        <p:spPr>
          <a:xfrm>
            <a:off x="613954" y="2959273"/>
            <a:ext cx="11283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Crop yield</a:t>
            </a:r>
            <a:endParaRPr/>
          </a:p>
        </p:txBody>
      </p:sp>
      <p:pic>
        <p:nvPicPr>
          <p:cNvPr id="532" name="Google Shape;532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26758" y="2833474"/>
            <a:ext cx="1180499" cy="12225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3" name="Google Shape;533;p51"/>
          <p:cNvGrpSpPr/>
          <p:nvPr/>
        </p:nvGrpSpPr>
        <p:grpSpPr>
          <a:xfrm>
            <a:off x="718412" y="3758508"/>
            <a:ext cx="945486" cy="972644"/>
            <a:chOff x="6278274" y="3207470"/>
            <a:chExt cx="945486" cy="972644"/>
          </a:xfrm>
        </p:grpSpPr>
        <p:sp>
          <p:nvSpPr>
            <p:cNvPr id="534" name="Google Shape;534;p51"/>
            <p:cNvSpPr/>
            <p:nvPr/>
          </p:nvSpPr>
          <p:spPr>
            <a:xfrm>
              <a:off x="6557554" y="3446172"/>
              <a:ext cx="666206" cy="733942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blurRad="50800" dist="50800" dir="5400000" algn="ctr" rotWithShape="0">
                <a:schemeClr val="lt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51"/>
            <p:cNvSpPr/>
            <p:nvPr/>
          </p:nvSpPr>
          <p:spPr>
            <a:xfrm>
              <a:off x="6454623" y="3326821"/>
              <a:ext cx="666206" cy="733942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dist="63500" dir="2700000" algn="tl" rotWithShape="0">
                <a:schemeClr val="lt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51"/>
            <p:cNvSpPr/>
            <p:nvPr/>
          </p:nvSpPr>
          <p:spPr>
            <a:xfrm>
              <a:off x="6278274" y="3207470"/>
              <a:ext cx="666206" cy="733942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  <a:effectLst>
              <a:outerShdw dist="63500" dir="2700000" algn="tl" rotWithShape="0">
                <a:schemeClr val="lt1"/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7" name="Google Shape;537;p51"/>
          <p:cNvSpPr txBox="1"/>
          <p:nvPr/>
        </p:nvSpPr>
        <p:spPr>
          <a:xfrm>
            <a:off x="447556" y="4756052"/>
            <a:ext cx="15606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Satellite image</a:t>
            </a:r>
            <a:endParaRPr/>
          </a:p>
        </p:txBody>
      </p:sp>
      <p:cxnSp>
        <p:nvCxnSpPr>
          <p:cNvPr id="538" name="Google Shape;538;p51"/>
          <p:cNvCxnSpPr>
            <a:stCxn id="530" idx="3"/>
          </p:cNvCxnSpPr>
          <p:nvPr/>
        </p:nvCxnSpPr>
        <p:spPr>
          <a:xfrm>
            <a:off x="1629065" y="2479520"/>
            <a:ext cx="919200" cy="664500"/>
          </a:xfrm>
          <a:prstGeom prst="straightConnector1">
            <a:avLst/>
          </a:prstGeom>
          <a:noFill/>
          <a:ln w="38100" cap="flat" cmpd="sng">
            <a:solidFill>
              <a:srgbClr val="2160A9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39" name="Google Shape;539;p51"/>
          <p:cNvCxnSpPr/>
          <p:nvPr/>
        </p:nvCxnSpPr>
        <p:spPr>
          <a:xfrm rot="10800000" flipH="1">
            <a:off x="1742276" y="3758508"/>
            <a:ext cx="884482" cy="486323"/>
          </a:xfrm>
          <a:prstGeom prst="straightConnector1">
            <a:avLst/>
          </a:prstGeom>
          <a:noFill/>
          <a:ln w="38100" cap="flat" cmpd="sng">
            <a:solidFill>
              <a:srgbClr val="2160A9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40" name="Google Shape;540;p51"/>
          <p:cNvSpPr txBox="1"/>
          <p:nvPr/>
        </p:nvSpPr>
        <p:spPr>
          <a:xfrm>
            <a:off x="186499" y="1647207"/>
            <a:ext cx="19707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Historical data</a:t>
            </a:r>
            <a:endParaRPr/>
          </a:p>
        </p:txBody>
      </p:sp>
      <p:sp>
        <p:nvSpPr>
          <p:cNvPr id="541" name="Google Shape;541;p51"/>
          <p:cNvSpPr txBox="1"/>
          <p:nvPr/>
        </p:nvSpPr>
        <p:spPr>
          <a:xfrm>
            <a:off x="2088722" y="2432198"/>
            <a:ext cx="25405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prediction model</a:t>
            </a:r>
            <a:endParaRPr/>
          </a:p>
        </p:txBody>
      </p:sp>
      <p:sp>
        <p:nvSpPr>
          <p:cNvPr id="542" name="Google Shape;542;p51"/>
          <p:cNvSpPr/>
          <p:nvPr/>
        </p:nvSpPr>
        <p:spPr>
          <a:xfrm>
            <a:off x="4596070" y="3143938"/>
            <a:ext cx="563757" cy="61456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1B48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1652" y="2704805"/>
            <a:ext cx="1528553" cy="1582962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51"/>
          <p:cNvSpPr txBox="1"/>
          <p:nvPr/>
        </p:nvSpPr>
        <p:spPr>
          <a:xfrm flipH="1">
            <a:off x="3977380" y="3359145"/>
            <a:ext cx="4485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endParaRPr/>
          </a:p>
        </p:txBody>
      </p:sp>
      <p:cxnSp>
        <p:nvCxnSpPr>
          <p:cNvPr id="545" name="Google Shape;545;p51"/>
          <p:cNvCxnSpPr>
            <a:endCxn id="543" idx="2"/>
          </p:cNvCxnSpPr>
          <p:nvPr/>
        </p:nvCxnSpPr>
        <p:spPr>
          <a:xfrm rot="-5400000">
            <a:off x="4901678" y="4767617"/>
            <a:ext cx="1724100" cy="764400"/>
          </a:xfrm>
          <a:prstGeom prst="bentConnector3">
            <a:avLst>
              <a:gd name="adj1" fmla="val 50002"/>
            </a:avLst>
          </a:prstGeom>
          <a:noFill/>
          <a:ln w="5715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pic>
        <p:nvPicPr>
          <p:cNvPr id="546" name="Google Shape;546;p51" descr="Grap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43751" y="299402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86207" y="2164725"/>
            <a:ext cx="2409928" cy="3335160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51"/>
          <p:cNvSpPr txBox="1"/>
          <p:nvPr/>
        </p:nvSpPr>
        <p:spPr>
          <a:xfrm>
            <a:off x="6721118" y="2450555"/>
            <a:ext cx="204318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Predicted yield</a:t>
            </a:r>
            <a:endParaRPr/>
          </a:p>
        </p:txBody>
      </p:sp>
      <p:sp>
        <p:nvSpPr>
          <p:cNvPr id="549" name="Google Shape;549;p51"/>
          <p:cNvSpPr txBox="1"/>
          <p:nvPr/>
        </p:nvSpPr>
        <p:spPr>
          <a:xfrm>
            <a:off x="8764306" y="1426061"/>
            <a:ext cx="333001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Yield mesh map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Indicates variation of productivity</a:t>
            </a:r>
            <a:endParaRPr/>
          </a:p>
        </p:txBody>
      </p:sp>
      <p:pic>
        <p:nvPicPr>
          <p:cNvPr id="550" name="Google Shape;550;p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42591" y="4281523"/>
            <a:ext cx="471787" cy="500094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51"/>
          <p:cNvSpPr/>
          <p:nvPr/>
        </p:nvSpPr>
        <p:spPr>
          <a:xfrm>
            <a:off x="8220082" y="3054850"/>
            <a:ext cx="925260" cy="79274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1B48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51"/>
          <p:cNvSpPr txBox="1"/>
          <p:nvPr/>
        </p:nvSpPr>
        <p:spPr>
          <a:xfrm>
            <a:off x="7684264" y="5546157"/>
            <a:ext cx="452239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Expanding prediction in entire fields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Predictions in 10 x 10 m regions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accurdate have we been?</a:t>
            </a:r>
            <a:endParaRPr/>
          </a:p>
        </p:txBody>
      </p:sp>
      <p:grpSp>
        <p:nvGrpSpPr>
          <p:cNvPr id="553" name="Google Shape;553;p51"/>
          <p:cNvGrpSpPr/>
          <p:nvPr/>
        </p:nvGrpSpPr>
        <p:grpSpPr>
          <a:xfrm>
            <a:off x="609600" y="4903938"/>
            <a:ext cx="5324982" cy="1675809"/>
            <a:chOff x="609600" y="4903938"/>
            <a:chExt cx="5324982" cy="1675809"/>
          </a:xfrm>
        </p:grpSpPr>
        <p:sp>
          <p:nvSpPr>
            <p:cNvPr id="554" name="Google Shape;554;p51"/>
            <p:cNvSpPr txBox="1"/>
            <p:nvPr/>
          </p:nvSpPr>
          <p:spPr>
            <a:xfrm>
              <a:off x="798653" y="4903938"/>
              <a:ext cx="4759971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Current data</a:t>
              </a:r>
              <a:endParaRPr/>
            </a:p>
          </p:txBody>
        </p:sp>
        <p:pic>
          <p:nvPicPr>
            <p:cNvPr id="555" name="Google Shape;555;p5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09600" y="5356397"/>
              <a:ext cx="936203" cy="9413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6" name="Google Shape;556;p5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614445" y="5356397"/>
              <a:ext cx="936203" cy="9413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7" name="Google Shape;557;p5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595093" y="5356397"/>
              <a:ext cx="970454" cy="9413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8" name="Google Shape;558;p5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624691" y="5356397"/>
              <a:ext cx="936203" cy="9413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9" name="Google Shape;559;p5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531084" y="5356397"/>
              <a:ext cx="1027540" cy="9413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0" name="Google Shape;560;p51"/>
            <p:cNvSpPr txBox="1"/>
            <p:nvPr/>
          </p:nvSpPr>
          <p:spPr>
            <a:xfrm>
              <a:off x="721167" y="6210415"/>
              <a:ext cx="5213415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Plant           Soil          Imaging     Weather   Irrigation   </a:t>
              </a:r>
              <a:endParaRPr/>
            </a:p>
          </p:txBody>
        </p:sp>
      </p:grpSp>
      <p:sp>
        <p:nvSpPr>
          <p:cNvPr id="561" name="Google Shape;561;p51"/>
          <p:cNvSpPr txBox="1"/>
          <p:nvPr/>
        </p:nvSpPr>
        <p:spPr>
          <a:xfrm>
            <a:off x="5690222" y="2126531"/>
            <a:ext cx="960463" cy="50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mbria Math"/>
                <a:ea typeface="Cambria Math"/>
                <a:cs typeface="Cambria Math"/>
                <a:sym typeface="Cambria Math"/>
              </a:rPr>
              <a:t>𝑓(	𝑥)</a:t>
            </a:r>
            <a:endParaRPr sz="3200" b="0" i="0" u="none" strike="noStrike" cap="none">
              <a:solidFill>
                <a:srgbClr val="000000"/>
              </a:solidFill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562" name="Google Shape;562;p51"/>
          <p:cNvSpPr/>
          <p:nvPr/>
        </p:nvSpPr>
        <p:spPr>
          <a:xfrm>
            <a:off x="6814093" y="3143938"/>
            <a:ext cx="563757" cy="61456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1B48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p51"/>
          <p:cNvSpPr txBox="1"/>
          <p:nvPr/>
        </p:nvSpPr>
        <p:spPr>
          <a:xfrm>
            <a:off x="4318650" y="6517612"/>
            <a:ext cx="35547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©2020 Farm(x) Confidential &amp; Proprietary  </a:t>
            </a:r>
            <a:endParaRPr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>
            <a:spLocks noGrp="1"/>
          </p:cNvSpPr>
          <p:nvPr>
            <p:ph type="title"/>
          </p:nvPr>
        </p:nvSpPr>
        <p:spPr>
          <a:xfrm>
            <a:off x="290175" y="222750"/>
            <a:ext cx="9285300" cy="782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You need this information to answer those questions</a:t>
            </a:r>
            <a:endParaRPr/>
          </a:p>
        </p:txBody>
      </p:sp>
      <p:sp>
        <p:nvSpPr>
          <p:cNvPr id="182" name="Google Shape;182;p25"/>
          <p:cNvSpPr txBox="1">
            <a:spLocks noGrp="1"/>
          </p:cNvSpPr>
          <p:nvPr>
            <p:ph type="sldNum" idx="12"/>
          </p:nvPr>
        </p:nvSpPr>
        <p:spPr>
          <a:xfrm>
            <a:off x="11695591" y="6554273"/>
            <a:ext cx="457200" cy="22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83" name="Google Shape;18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3950" y="1257250"/>
            <a:ext cx="5809075" cy="46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 rotWithShape="1">
          <a:blip r:embed="rId4">
            <a:alphaModFix/>
          </a:blip>
          <a:srcRect l="4726" t="-9683" r="3857" b="-606"/>
          <a:stretch/>
        </p:blipFill>
        <p:spPr>
          <a:xfrm>
            <a:off x="-42425" y="617000"/>
            <a:ext cx="6253800" cy="507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5"/>
          <p:cNvPicPr preferRelativeResize="0"/>
          <p:nvPr/>
        </p:nvPicPr>
        <p:blipFill rotWithShape="1">
          <a:blip r:embed="rId5">
            <a:alphaModFix/>
          </a:blip>
          <a:srcRect b="10626"/>
          <a:stretch/>
        </p:blipFill>
        <p:spPr>
          <a:xfrm>
            <a:off x="7916275" y="1793925"/>
            <a:ext cx="2092900" cy="4343649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5"/>
          <p:cNvSpPr/>
          <p:nvPr/>
        </p:nvSpPr>
        <p:spPr>
          <a:xfrm>
            <a:off x="8612475" y="1511550"/>
            <a:ext cx="694800" cy="42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7" name="Google Shape;187;p25"/>
          <p:cNvPicPr preferRelativeResize="0"/>
          <p:nvPr/>
        </p:nvPicPr>
        <p:blipFill rotWithShape="1">
          <a:blip r:embed="rId5">
            <a:alphaModFix/>
          </a:blip>
          <a:srcRect b="10626"/>
          <a:stretch/>
        </p:blipFill>
        <p:spPr>
          <a:xfrm>
            <a:off x="2885450" y="2547525"/>
            <a:ext cx="1117650" cy="1878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" name="Google Shape;188;p25"/>
          <p:cNvCxnSpPr/>
          <p:nvPr/>
        </p:nvCxnSpPr>
        <p:spPr>
          <a:xfrm rot="10800000" flipH="1">
            <a:off x="4078300" y="2082075"/>
            <a:ext cx="3371400" cy="13464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9" name="Google Shape;189;p25"/>
          <p:cNvCxnSpPr/>
          <p:nvPr/>
        </p:nvCxnSpPr>
        <p:spPr>
          <a:xfrm>
            <a:off x="4078300" y="3544600"/>
            <a:ext cx="3304500" cy="17931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90" name="Google Shape;19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46625" y="5695099"/>
            <a:ext cx="454942" cy="41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58192" y="5695099"/>
            <a:ext cx="415626" cy="41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78318" y="5695099"/>
            <a:ext cx="432476" cy="41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10819" y="5695099"/>
            <a:ext cx="415626" cy="41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70995" y="5695099"/>
            <a:ext cx="415626" cy="415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52"/>
          <p:cNvSpPr txBox="1">
            <a:spLocks noGrp="1"/>
          </p:cNvSpPr>
          <p:nvPr>
            <p:ph type="title"/>
          </p:nvPr>
        </p:nvSpPr>
        <p:spPr>
          <a:xfrm>
            <a:off x="265255" y="304030"/>
            <a:ext cx="9670232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usitana"/>
              <a:buNone/>
            </a:pPr>
            <a:r>
              <a:rPr lang="en-US"/>
              <a:t>Yield Prediction</a:t>
            </a:r>
            <a:endParaRPr/>
          </a:p>
        </p:txBody>
      </p:sp>
      <p:sp>
        <p:nvSpPr>
          <p:cNvPr id="570" name="Google Shape;570;p52"/>
          <p:cNvSpPr txBox="1">
            <a:spLocks noGrp="1"/>
          </p:cNvSpPr>
          <p:nvPr>
            <p:ph type="sldNum" idx="12"/>
          </p:nvPr>
        </p:nvSpPr>
        <p:spPr>
          <a:xfrm>
            <a:off x="11695591" y="6554273"/>
            <a:ext cx="4572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571" name="Google Shape;57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1827" y="2967817"/>
            <a:ext cx="875973" cy="148289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52"/>
          <p:cNvSpPr txBox="1"/>
          <p:nvPr/>
        </p:nvSpPr>
        <p:spPr>
          <a:xfrm>
            <a:off x="6698731" y="2095304"/>
            <a:ext cx="4956727" cy="814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9C765"/>
              </a:buClr>
              <a:buSzPts val="28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How we do it…</a:t>
            </a:r>
            <a:endParaRPr/>
          </a:p>
        </p:txBody>
      </p:sp>
      <p:pic>
        <p:nvPicPr>
          <p:cNvPr id="573" name="Google Shape;573;p52"/>
          <p:cNvPicPr preferRelativeResize="0"/>
          <p:nvPr/>
        </p:nvPicPr>
        <p:blipFill rotWithShape="1">
          <a:blip r:embed="rId4">
            <a:alphaModFix/>
          </a:blip>
          <a:srcRect r="51843" b="14969"/>
          <a:stretch/>
        </p:blipFill>
        <p:spPr>
          <a:xfrm>
            <a:off x="8146778" y="2792900"/>
            <a:ext cx="3577418" cy="1837095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52"/>
          <p:cNvSpPr txBox="1"/>
          <p:nvPr/>
        </p:nvSpPr>
        <p:spPr>
          <a:xfrm>
            <a:off x="6737615" y="4565750"/>
            <a:ext cx="11496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Email report</a:t>
            </a:r>
            <a:endParaRPr/>
          </a:p>
        </p:txBody>
      </p:sp>
      <p:pic>
        <p:nvPicPr>
          <p:cNvPr id="575" name="Google Shape;575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1280" y="4121771"/>
            <a:ext cx="4403839" cy="2301845"/>
          </a:xfrm>
          <a:prstGeom prst="rect">
            <a:avLst/>
          </a:prstGeom>
          <a:noFill/>
          <a:ln w="9525" cap="flat" cmpd="sng">
            <a:solidFill>
              <a:srgbClr val="1B487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76" name="Google Shape;576;p52"/>
          <p:cNvSpPr txBox="1"/>
          <p:nvPr/>
        </p:nvSpPr>
        <p:spPr>
          <a:xfrm>
            <a:off x="265255" y="1473472"/>
            <a:ext cx="10854689" cy="814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9C765"/>
              </a:buClr>
              <a:buSzPts val="2800"/>
              <a:buFont typeface="Arial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Farm(x)’s offering </a:t>
            </a:r>
            <a:endParaRPr/>
          </a:p>
          <a:p>
            <a: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9C765"/>
              </a:buClr>
              <a:buSzPts val="28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Starts in June each year thru harvest</a:t>
            </a:r>
            <a:endParaRPr/>
          </a:p>
          <a:p>
            <a: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9C765"/>
              </a:buClr>
              <a:buSzPts val="28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96% accuracy</a:t>
            </a:r>
            <a:endParaRPr/>
          </a:p>
          <a:p>
            <a: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9C765"/>
              </a:buClr>
              <a:buSzPts val="28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Bi-weekly prediction updates</a:t>
            </a:r>
            <a:endParaRPr/>
          </a:p>
          <a:p>
            <a: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9C765"/>
              </a:buClr>
              <a:buSzPts val="28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Email notification</a:t>
            </a:r>
            <a:endParaRPr/>
          </a:p>
          <a:p>
            <a:pPr marL="508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9C765"/>
              </a:buClr>
              <a:buSzPts val="2800"/>
              <a:buFont typeface="Arial"/>
              <a:buNone/>
            </a:pPr>
            <a:endParaRPr sz="24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53"/>
          <p:cNvSpPr txBox="1">
            <a:spLocks noGrp="1"/>
          </p:cNvSpPr>
          <p:nvPr>
            <p:ph type="title"/>
          </p:nvPr>
        </p:nvSpPr>
        <p:spPr>
          <a:xfrm>
            <a:off x="255181" y="254647"/>
            <a:ext cx="9118200" cy="1297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Calibri"/>
              <a:buNone/>
            </a:pPr>
            <a:r>
              <a:rPr lang="en-US" sz="3200" b="0">
                <a:latin typeface="Lusitana"/>
                <a:ea typeface="Lusitana"/>
                <a:cs typeface="Lusitana"/>
                <a:sym typeface="Lusitana"/>
              </a:rPr>
              <a:t>All these services delivered in a single dashboard</a:t>
            </a:r>
            <a:endParaRPr sz="3200" b="0">
              <a:latin typeface="Lusitana"/>
              <a:ea typeface="Lusitana"/>
              <a:cs typeface="Lusitana"/>
              <a:sym typeface="Lusitana"/>
            </a:endParaRPr>
          </a:p>
        </p:txBody>
      </p:sp>
      <p:grpSp>
        <p:nvGrpSpPr>
          <p:cNvPr id="582" name="Google Shape;582;p53"/>
          <p:cNvGrpSpPr/>
          <p:nvPr/>
        </p:nvGrpSpPr>
        <p:grpSpPr>
          <a:xfrm>
            <a:off x="335023" y="2124538"/>
            <a:ext cx="11360568" cy="3494807"/>
            <a:chOff x="653150" y="1454725"/>
            <a:chExt cx="11152025" cy="3612950"/>
          </a:xfrm>
        </p:grpSpPr>
        <p:sp>
          <p:nvSpPr>
            <p:cNvPr id="583" name="Google Shape;583;p53"/>
            <p:cNvSpPr txBox="1"/>
            <p:nvPr/>
          </p:nvSpPr>
          <p:spPr>
            <a:xfrm>
              <a:off x="653150" y="1454725"/>
              <a:ext cx="5314200" cy="5640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marR="0" lvl="0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Poppins"/>
                <a:buChar char="+"/>
              </a:pPr>
              <a:r>
                <a:rPr lang="en-US" sz="2000" b="0" i="0" u="none" strike="noStrike" cap="none">
                  <a:solidFill>
                    <a:schemeClr val="lt2"/>
                  </a:solidFill>
                  <a:latin typeface="Poppins"/>
                  <a:ea typeface="Poppins"/>
                  <a:cs typeface="Poppins"/>
                  <a:sym typeface="Poppins"/>
                </a:rPr>
                <a:t> Yield Prediction</a:t>
              </a:r>
              <a:endParaRPr sz="20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84" name="Google Shape;584;p53"/>
            <p:cNvSpPr txBox="1"/>
            <p:nvPr/>
          </p:nvSpPr>
          <p:spPr>
            <a:xfrm>
              <a:off x="653150" y="2216963"/>
              <a:ext cx="5314200" cy="5640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marR="0" lvl="0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Poppins"/>
                <a:buChar char="+"/>
              </a:pPr>
              <a:r>
                <a:rPr lang="en-US" sz="2000" b="0" i="0" u="none" strike="noStrike" cap="none">
                  <a:solidFill>
                    <a:schemeClr val="lt2"/>
                  </a:solidFill>
                  <a:latin typeface="Poppins"/>
                  <a:ea typeface="Poppins"/>
                  <a:cs typeface="Poppins"/>
                  <a:sym typeface="Poppins"/>
                </a:rPr>
                <a:t> Plant Health Monitoring</a:t>
              </a:r>
              <a:endParaRPr sz="20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85" name="Google Shape;585;p53"/>
            <p:cNvSpPr txBox="1"/>
            <p:nvPr/>
          </p:nvSpPr>
          <p:spPr>
            <a:xfrm>
              <a:off x="653150" y="2979200"/>
              <a:ext cx="5314200" cy="5640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marR="0" lvl="0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Poppins"/>
                <a:buChar char="+"/>
              </a:pPr>
              <a:r>
                <a:rPr lang="en-US" sz="2000" b="0" i="0" u="none" strike="noStrike" cap="none">
                  <a:solidFill>
                    <a:schemeClr val="lt2"/>
                  </a:solidFill>
                  <a:latin typeface="Poppins"/>
                  <a:ea typeface="Poppins"/>
                  <a:cs typeface="Poppins"/>
                  <a:sym typeface="Poppins"/>
                </a:rPr>
                <a:t> Soil Moisture Monitoring</a:t>
              </a:r>
              <a:endParaRPr sz="20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86" name="Google Shape;586;p53"/>
            <p:cNvSpPr txBox="1"/>
            <p:nvPr/>
          </p:nvSpPr>
          <p:spPr>
            <a:xfrm>
              <a:off x="653150" y="3741438"/>
              <a:ext cx="5314200" cy="5640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marR="0" lvl="0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Poppins"/>
                <a:buChar char="+"/>
              </a:pPr>
              <a:r>
                <a:rPr lang="en-US" sz="2000" b="0" i="0" u="none" strike="noStrike" cap="none">
                  <a:solidFill>
                    <a:schemeClr val="lt2"/>
                  </a:solidFill>
                  <a:latin typeface="Poppins"/>
                  <a:ea typeface="Poppins"/>
                  <a:cs typeface="Poppins"/>
                  <a:sym typeface="Poppins"/>
                </a:rPr>
                <a:t> Irrigation Equipment Automation</a:t>
              </a:r>
              <a:endParaRPr sz="20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87" name="Google Shape;587;p53"/>
            <p:cNvSpPr txBox="1"/>
            <p:nvPr/>
          </p:nvSpPr>
          <p:spPr>
            <a:xfrm>
              <a:off x="653150" y="4503675"/>
              <a:ext cx="5314200" cy="5640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marR="0" lvl="0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Poppins"/>
                <a:buChar char="+"/>
              </a:pPr>
              <a:r>
                <a:rPr lang="en-US" sz="2000" b="0" i="0" u="none" strike="noStrike" cap="none">
                  <a:solidFill>
                    <a:schemeClr val="lt2"/>
                  </a:solidFill>
                  <a:latin typeface="Poppins"/>
                  <a:ea typeface="Poppins"/>
                  <a:cs typeface="Poppins"/>
                  <a:sym typeface="Poppins"/>
                </a:rPr>
                <a:t> Irrigation Scheduling</a:t>
              </a:r>
              <a:endParaRPr sz="20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88" name="Google Shape;588;p53"/>
            <p:cNvSpPr txBox="1"/>
            <p:nvPr/>
          </p:nvSpPr>
          <p:spPr>
            <a:xfrm>
              <a:off x="6490975" y="1454725"/>
              <a:ext cx="5314200" cy="5640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marR="0" lvl="0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Poppins"/>
                <a:buChar char="+"/>
              </a:pPr>
              <a:r>
                <a:rPr lang="en-US" sz="2000" b="0" i="0" u="none" strike="noStrike" cap="none">
                  <a:solidFill>
                    <a:schemeClr val="lt2"/>
                  </a:solidFill>
                  <a:latin typeface="Poppins"/>
                  <a:ea typeface="Poppins"/>
                  <a:cs typeface="Poppins"/>
                  <a:sym typeface="Poppins"/>
                </a:rPr>
                <a:t> 3D Soil Moisture Reporting</a:t>
              </a:r>
              <a:endParaRPr sz="20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89" name="Google Shape;589;p53"/>
            <p:cNvSpPr txBox="1"/>
            <p:nvPr/>
          </p:nvSpPr>
          <p:spPr>
            <a:xfrm>
              <a:off x="6490975" y="2216963"/>
              <a:ext cx="5314200" cy="5640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marR="0" lvl="0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Poppins"/>
                <a:buChar char="+"/>
              </a:pPr>
              <a:r>
                <a:rPr lang="en-US" sz="2000" b="0" i="0" u="none" strike="noStrike" cap="none">
                  <a:solidFill>
                    <a:schemeClr val="lt2"/>
                  </a:solidFill>
                  <a:latin typeface="Poppins"/>
                  <a:ea typeface="Poppins"/>
                  <a:cs typeface="Poppins"/>
                  <a:sym typeface="Poppins"/>
                </a:rPr>
                <a:t> Water &amp; Energy Usage Reports</a:t>
              </a:r>
              <a:endParaRPr sz="20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90" name="Google Shape;590;p53"/>
            <p:cNvSpPr txBox="1"/>
            <p:nvPr/>
          </p:nvSpPr>
          <p:spPr>
            <a:xfrm>
              <a:off x="6490975" y="2979200"/>
              <a:ext cx="5314200" cy="5640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marR="0" lvl="0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Poppins"/>
                <a:buChar char="+"/>
              </a:pPr>
              <a:r>
                <a:rPr lang="en-US" sz="2000" b="0" i="0" u="none" strike="noStrike" cap="none">
                  <a:solidFill>
                    <a:schemeClr val="lt2"/>
                  </a:solidFill>
                  <a:latin typeface="Poppins"/>
                  <a:ea typeface="Poppins"/>
                  <a:cs typeface="Poppins"/>
                  <a:sym typeface="Poppins"/>
                </a:rPr>
                <a:t> Canopy &amp; Anomaly Monitoring</a:t>
              </a:r>
              <a:endParaRPr sz="20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91" name="Google Shape;591;p53"/>
            <p:cNvSpPr txBox="1"/>
            <p:nvPr/>
          </p:nvSpPr>
          <p:spPr>
            <a:xfrm>
              <a:off x="6490975" y="3741438"/>
              <a:ext cx="5314200" cy="5640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marR="0" lvl="0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Poppins"/>
                <a:buChar char="+"/>
              </a:pPr>
              <a:r>
                <a:rPr lang="en-US" sz="2000" b="0" i="0" u="none" strike="noStrike" cap="none">
                  <a:solidFill>
                    <a:schemeClr val="lt2"/>
                  </a:solidFill>
                  <a:latin typeface="Poppins"/>
                  <a:ea typeface="Poppins"/>
                  <a:cs typeface="Poppins"/>
                  <a:sym typeface="Poppins"/>
                </a:rPr>
                <a:t> Frost Prediction</a:t>
              </a:r>
              <a:endParaRPr sz="20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92" name="Google Shape;592;p53"/>
            <p:cNvSpPr txBox="1"/>
            <p:nvPr/>
          </p:nvSpPr>
          <p:spPr>
            <a:xfrm>
              <a:off x="6490975" y="4503675"/>
              <a:ext cx="5314200" cy="5640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marR="0" lvl="0" indent="-3556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000"/>
                <a:buFont typeface="Poppins"/>
                <a:buChar char="+"/>
              </a:pPr>
              <a:r>
                <a:rPr lang="en-US" sz="2000" b="0" i="0" u="none" strike="noStrike" cap="none">
                  <a:solidFill>
                    <a:schemeClr val="lt2"/>
                  </a:solidFill>
                  <a:latin typeface="Poppins"/>
                  <a:ea typeface="Poppins"/>
                  <a:cs typeface="Poppins"/>
                  <a:sym typeface="Poppins"/>
                </a:rPr>
                <a:t> In-field Weather Monitoring</a:t>
              </a:r>
              <a:endParaRPr sz="20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593" name="Google Shape;593;p53"/>
          <p:cNvSpPr txBox="1">
            <a:spLocks noGrp="1"/>
          </p:cNvSpPr>
          <p:nvPr>
            <p:ph type="sldNum" idx="12"/>
          </p:nvPr>
        </p:nvSpPr>
        <p:spPr>
          <a:xfrm>
            <a:off x="11695591" y="6554273"/>
            <a:ext cx="4572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54"/>
          <p:cNvSpPr txBox="1">
            <a:spLocks noGrp="1"/>
          </p:cNvSpPr>
          <p:nvPr>
            <p:ph type="title"/>
          </p:nvPr>
        </p:nvSpPr>
        <p:spPr>
          <a:xfrm>
            <a:off x="495800" y="1337423"/>
            <a:ext cx="80229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Anchor customers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339" y="883813"/>
            <a:ext cx="5418667" cy="4910667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55"/>
          <p:cNvSpPr txBox="1"/>
          <p:nvPr/>
        </p:nvSpPr>
        <p:spPr>
          <a:xfrm>
            <a:off x="5939293" y="2927575"/>
            <a:ext cx="7590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55"/>
          <p:cNvSpPr txBox="1"/>
          <p:nvPr/>
        </p:nvSpPr>
        <p:spPr>
          <a:xfrm>
            <a:off x="1112354" y="5636638"/>
            <a:ext cx="498364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California Nut, Grape &amp; Fruit Acres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55"/>
          <p:cNvSpPr txBox="1"/>
          <p:nvPr/>
        </p:nvSpPr>
        <p:spPr>
          <a:xfrm>
            <a:off x="2215653" y="3742952"/>
            <a:ext cx="11721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Balance of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California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55"/>
          <p:cNvSpPr txBox="1"/>
          <p:nvPr/>
        </p:nvSpPr>
        <p:spPr>
          <a:xfrm>
            <a:off x="1933513" y="2741664"/>
            <a:ext cx="111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1,850,000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9" name="Google Shape;609;p55"/>
          <p:cNvGrpSpPr/>
          <p:nvPr/>
        </p:nvGrpSpPr>
        <p:grpSpPr>
          <a:xfrm>
            <a:off x="4175987" y="2077325"/>
            <a:ext cx="1413386" cy="749163"/>
            <a:chOff x="3472075" y="2580894"/>
            <a:chExt cx="1229700" cy="693001"/>
          </a:xfrm>
        </p:grpSpPr>
        <p:sp>
          <p:nvSpPr>
            <p:cNvPr id="610" name="Google Shape;610;p55"/>
            <p:cNvSpPr txBox="1"/>
            <p:nvPr/>
          </p:nvSpPr>
          <p:spPr>
            <a:xfrm>
              <a:off x="3472075" y="2989229"/>
              <a:ext cx="1229700" cy="2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 Network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55"/>
            <p:cNvSpPr txBox="1"/>
            <p:nvPr/>
          </p:nvSpPr>
          <p:spPr>
            <a:xfrm>
              <a:off x="3757375" y="2580894"/>
              <a:ext cx="944400" cy="313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350,000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2" name="Google Shape;612;p55"/>
          <p:cNvSpPr txBox="1"/>
          <p:nvPr/>
        </p:nvSpPr>
        <p:spPr>
          <a:xfrm>
            <a:off x="5090069" y="3034607"/>
            <a:ext cx="756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99,500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3" name="Google Shape;613;p55"/>
          <p:cNvCxnSpPr/>
          <p:nvPr/>
        </p:nvCxnSpPr>
        <p:spPr>
          <a:xfrm rot="10800000" flipH="1">
            <a:off x="6350914" y="1155393"/>
            <a:ext cx="830406" cy="1843861"/>
          </a:xfrm>
          <a:prstGeom prst="straightConnector1">
            <a:avLst/>
          </a:prstGeom>
          <a:noFill/>
          <a:ln w="38100" cap="flat" cmpd="sng">
            <a:solidFill>
              <a:srgbClr val="29506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cxnSp>
        <p:nvCxnSpPr>
          <p:cNvPr id="614" name="Google Shape;614;p55"/>
          <p:cNvCxnSpPr/>
          <p:nvPr/>
        </p:nvCxnSpPr>
        <p:spPr>
          <a:xfrm rot="10800000">
            <a:off x="6350914" y="3520730"/>
            <a:ext cx="818195" cy="1856073"/>
          </a:xfrm>
          <a:prstGeom prst="straightConnector1">
            <a:avLst/>
          </a:prstGeom>
          <a:noFill/>
          <a:ln w="38100" cap="flat" cmpd="sng">
            <a:solidFill>
              <a:srgbClr val="29506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615" name="Google Shape;615;p55"/>
          <p:cNvSpPr txBox="1">
            <a:spLocks noGrp="1"/>
          </p:cNvSpPr>
          <p:nvPr>
            <p:ph type="title"/>
          </p:nvPr>
        </p:nvSpPr>
        <p:spPr>
          <a:xfrm>
            <a:off x="607208" y="341016"/>
            <a:ext cx="9334234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Calibri"/>
              <a:buNone/>
            </a:pPr>
            <a:r>
              <a:rPr lang="en-US" sz="3240"/>
              <a:t>Existing customers gives us access to nearly 100k acres</a:t>
            </a:r>
            <a:endParaRPr sz="3240"/>
          </a:p>
        </p:txBody>
      </p:sp>
      <p:sp>
        <p:nvSpPr>
          <p:cNvPr id="616" name="Google Shape;616;p55"/>
          <p:cNvSpPr txBox="1">
            <a:spLocks noGrp="1"/>
          </p:cNvSpPr>
          <p:nvPr>
            <p:ph type="sldNum" idx="4294967295"/>
          </p:nvPr>
        </p:nvSpPr>
        <p:spPr>
          <a:xfrm>
            <a:off x="11607800" y="6630669"/>
            <a:ext cx="584200" cy="227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  <p:grpSp>
        <p:nvGrpSpPr>
          <p:cNvPr id="617" name="Google Shape;617;p55"/>
          <p:cNvGrpSpPr/>
          <p:nvPr/>
        </p:nvGrpSpPr>
        <p:grpSpPr>
          <a:xfrm>
            <a:off x="7222607" y="1162444"/>
            <a:ext cx="3944518" cy="4221410"/>
            <a:chOff x="7222607" y="1162444"/>
            <a:chExt cx="3944518" cy="4221410"/>
          </a:xfrm>
        </p:grpSpPr>
        <p:pic>
          <p:nvPicPr>
            <p:cNvPr id="618" name="Google Shape;618;p5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222607" y="1162444"/>
              <a:ext cx="3944518" cy="42214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9" name="Google Shape;619;p5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306225" y="1843634"/>
              <a:ext cx="625124" cy="2561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56"/>
          <p:cNvSpPr txBox="1">
            <a:spLocks noGrp="1"/>
          </p:cNvSpPr>
          <p:nvPr>
            <p:ph type="title"/>
          </p:nvPr>
        </p:nvSpPr>
        <p:spPr>
          <a:xfrm>
            <a:off x="609600" y="222752"/>
            <a:ext cx="99568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Anchor Customers</a:t>
            </a:r>
            <a:br>
              <a:rPr lang="en-US"/>
            </a:br>
            <a:br>
              <a:rPr lang="en-US"/>
            </a:br>
            <a:r>
              <a:rPr lang="en-US"/>
              <a:t>NEED the Customer slide</a:t>
            </a:r>
            <a:endParaRPr/>
          </a:p>
        </p:txBody>
      </p:sp>
      <p:sp>
        <p:nvSpPr>
          <p:cNvPr id="626" name="Google Shape;626;p56"/>
          <p:cNvSpPr txBox="1">
            <a:spLocks noGrp="1"/>
          </p:cNvSpPr>
          <p:nvPr>
            <p:ph type="sldNum" idx="12"/>
          </p:nvPr>
        </p:nvSpPr>
        <p:spPr>
          <a:xfrm>
            <a:off x="11569866" y="6630670"/>
            <a:ext cx="45720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  <p:sp>
        <p:nvSpPr>
          <p:cNvPr id="627" name="Google Shape;627;p56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06/25/2020</a:t>
            </a:r>
            <a:endParaRPr/>
          </a:p>
        </p:txBody>
      </p:sp>
      <p:graphicFrame>
        <p:nvGraphicFramePr>
          <p:cNvPr id="628" name="Google Shape;628;p56"/>
          <p:cNvGraphicFramePr/>
          <p:nvPr/>
        </p:nvGraphicFramePr>
        <p:xfrm>
          <a:off x="1688123" y="1827804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{F436A701-B6C1-4000-8C80-D316145AB5E7}</a:tableStyleId>
              </a:tblPr>
              <a:tblGrid>
                <a:gridCol w="1639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7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2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2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7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Customer 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With Farm(x)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Currently managed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Accessible acreage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% of Holdings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9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Tulare, CA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2018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867 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5,430 acres almonds, pistachios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16%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3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Madera, CA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2018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454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3,212</a:t>
                      </a:r>
                      <a:br>
                        <a:rPr lang="en-US" sz="1400" u="none" strike="noStrike" cap="none"/>
                      </a:br>
                      <a:r>
                        <a:rPr lang="en-US" sz="1400" u="none" strike="noStrike" cap="none"/>
                        <a:t>Almonds, pistachios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14%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3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Kettleman, CA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2018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523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Pistachios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90%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7"/>
          <p:cNvSpPr txBox="1">
            <a:spLocks noGrp="1"/>
          </p:cNvSpPr>
          <p:nvPr>
            <p:ph type="title"/>
          </p:nvPr>
        </p:nvSpPr>
        <p:spPr>
          <a:xfrm>
            <a:off x="495800" y="1337423"/>
            <a:ext cx="80229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Customer benefits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8"/>
          <p:cNvSpPr txBox="1">
            <a:spLocks noGrp="1"/>
          </p:cNvSpPr>
          <p:nvPr>
            <p:ph type="title"/>
          </p:nvPr>
        </p:nvSpPr>
        <p:spPr>
          <a:xfrm>
            <a:off x="265255" y="304030"/>
            <a:ext cx="9670232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usitana"/>
              <a:buNone/>
            </a:pPr>
            <a:r>
              <a:rPr lang="en-US" sz="3600" b="0">
                <a:latin typeface="Lusitana"/>
                <a:ea typeface="Lusitana"/>
                <a:cs typeface="Lusitana"/>
                <a:sym typeface="Lusitana"/>
              </a:rPr>
              <a:t>Grower saves 20% in energy and water</a:t>
            </a:r>
            <a:endParaRPr/>
          </a:p>
        </p:txBody>
      </p:sp>
      <p:sp>
        <p:nvSpPr>
          <p:cNvPr id="639" name="Google Shape;639;p58"/>
          <p:cNvSpPr txBox="1">
            <a:spLocks noGrp="1"/>
          </p:cNvSpPr>
          <p:nvPr>
            <p:ph type="sldNum" idx="12"/>
          </p:nvPr>
        </p:nvSpPr>
        <p:spPr>
          <a:xfrm>
            <a:off x="11695591" y="6554273"/>
            <a:ext cx="4572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sp>
        <p:nvSpPr>
          <p:cNvPr id="640" name="Google Shape;640;p58"/>
          <p:cNvSpPr txBox="1">
            <a:spLocks noGrp="1"/>
          </p:cNvSpPr>
          <p:nvPr>
            <p:ph type="body" idx="1"/>
          </p:nvPr>
        </p:nvSpPr>
        <p:spPr>
          <a:xfrm>
            <a:off x="9107408" y="2830587"/>
            <a:ext cx="3045383" cy="331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2400" b="0"/>
              <a:t>5,200 acre grower with 16% under management with Farm(x)</a:t>
            </a: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2400" b="0"/>
              <a:t>Almonds, pistachios</a:t>
            </a:r>
            <a:endParaRPr/>
          </a:p>
        </p:txBody>
      </p:sp>
      <p:sp>
        <p:nvSpPr>
          <p:cNvPr id="641" name="Google Shape;641;p58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06/25/2020</a:t>
            </a:r>
            <a:endParaRPr/>
          </a:p>
        </p:txBody>
      </p:sp>
      <p:pic>
        <p:nvPicPr>
          <p:cNvPr id="642" name="Google Shape;642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07645"/>
            <a:ext cx="9118600" cy="494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59"/>
          <p:cNvSpPr txBox="1">
            <a:spLocks noGrp="1"/>
          </p:cNvSpPr>
          <p:nvPr>
            <p:ph type="sldNum" idx="12"/>
          </p:nvPr>
        </p:nvSpPr>
        <p:spPr>
          <a:xfrm>
            <a:off x="11695591" y="6554273"/>
            <a:ext cx="4572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  <p:sp>
        <p:nvSpPr>
          <p:cNvPr id="649" name="Google Shape;649;p59"/>
          <p:cNvSpPr txBox="1">
            <a:spLocks noGrp="1"/>
          </p:cNvSpPr>
          <p:nvPr>
            <p:ph type="body" idx="4294967295"/>
          </p:nvPr>
        </p:nvSpPr>
        <p:spPr>
          <a:xfrm>
            <a:off x="609600" y="1571300"/>
            <a:ext cx="7306200" cy="48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400" b="0">
                <a:latin typeface="Poppins"/>
                <a:ea typeface="Poppins"/>
                <a:cs typeface="Poppins"/>
                <a:sym typeface="Poppins"/>
              </a:rPr>
              <a:t>Situation</a:t>
            </a:r>
            <a:endParaRPr sz="1400" b="0">
              <a:latin typeface="Poppins"/>
              <a:ea typeface="Poppins"/>
              <a:cs typeface="Poppins"/>
              <a:sym typeface="Poppins"/>
            </a:endParaRPr>
          </a:p>
          <a:p>
            <a:pPr marL="742950" lvl="1" indent="-279400" algn="l" rtl="0">
              <a:lnSpc>
                <a:spcPct val="7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Poppins"/>
              <a:buChar char="–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600 acres of pistachios in the Weslands, CA area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742950" lvl="1" indent="-279400" algn="l" rtl="0">
              <a:lnSpc>
                <a:spcPct val="7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Poppins"/>
              <a:buChar char="–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Wanted to monitor water usage in fields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742950" lvl="1" indent="-279400" algn="l" rtl="0">
              <a:lnSpc>
                <a:spcPct val="7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Poppins"/>
              <a:buChar char="–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Use less well water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742950" lvl="1" indent="-279400" algn="l" rtl="0">
              <a:lnSpc>
                <a:spcPct val="14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Poppins"/>
              <a:buChar char="–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Optimize water during crop growth cycle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70000"/>
              </a:lnSpc>
              <a:spcBef>
                <a:spcPts val="350"/>
              </a:spcBef>
              <a:spcAft>
                <a:spcPts val="0"/>
              </a:spcAft>
              <a:buSzPts val="2800"/>
              <a:buNone/>
            </a:pPr>
            <a:r>
              <a:rPr lang="en-US" sz="1400" b="0">
                <a:latin typeface="Poppins"/>
                <a:ea typeface="Poppins"/>
                <a:cs typeface="Poppins"/>
                <a:sym typeface="Poppins"/>
              </a:rPr>
              <a:t>Farm(x) solution</a:t>
            </a:r>
            <a:endParaRPr sz="1400" b="0">
              <a:latin typeface="Poppins"/>
              <a:ea typeface="Poppins"/>
              <a:cs typeface="Poppins"/>
              <a:sym typeface="Poppins"/>
            </a:endParaRPr>
          </a:p>
          <a:p>
            <a:pPr marL="742950" lvl="1" indent="-279400" algn="l" rtl="0">
              <a:lnSpc>
                <a:spcPct val="7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Poppins"/>
              <a:buChar char="–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Installed pressure sensors, soil sensors in each irrigation block, </a:t>
            </a:r>
            <a:br>
              <a:rPr lang="en-US" sz="1400">
                <a:latin typeface="Poppins"/>
                <a:ea typeface="Poppins"/>
                <a:cs typeface="Poppins"/>
                <a:sym typeface="Poppins"/>
              </a:rPr>
            </a:b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weather station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742950" lvl="0" indent="0" algn="l" rtl="0">
              <a:lnSpc>
                <a:spcPct val="7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</a:pPr>
            <a:endParaRPr sz="1400" b="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70000"/>
              </a:lnSpc>
              <a:spcBef>
                <a:spcPts val="350"/>
              </a:spcBef>
              <a:spcAft>
                <a:spcPts val="0"/>
              </a:spcAft>
              <a:buSzPts val="2800"/>
              <a:buNone/>
            </a:pPr>
            <a:r>
              <a:rPr lang="en-US" sz="1400" b="0">
                <a:latin typeface="Poppins"/>
                <a:ea typeface="Poppins"/>
                <a:cs typeface="Poppins"/>
                <a:sym typeface="Poppins"/>
              </a:rPr>
              <a:t>Actions taken</a:t>
            </a:r>
            <a:endParaRPr sz="1400" b="0">
              <a:latin typeface="Poppins"/>
              <a:ea typeface="Poppins"/>
              <a:cs typeface="Poppins"/>
              <a:sym typeface="Poppins"/>
            </a:endParaRPr>
          </a:p>
          <a:p>
            <a:pPr marL="742950" lvl="1" indent="-279400" algn="l" rtl="0">
              <a:lnSpc>
                <a:spcPct val="7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Poppins"/>
              <a:buChar char="–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Daily look at his irrigation sets results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742950" lvl="1" indent="-279400" algn="l" rtl="0">
              <a:lnSpc>
                <a:spcPct val="7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Poppins"/>
              <a:buChar char="–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Used Farm(x) imagery to spot anomalies in plant vigor and growth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742950" lvl="1" indent="-279400" algn="l" rtl="0">
              <a:lnSpc>
                <a:spcPct val="7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Poppins"/>
              <a:buChar char="–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Non-uniformity in irrigation 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742950" lvl="0" indent="0" algn="l" rtl="0">
              <a:lnSpc>
                <a:spcPct val="70000"/>
              </a:lnSpc>
              <a:spcBef>
                <a:spcPts val="300"/>
              </a:spcBef>
              <a:spcAft>
                <a:spcPts val="0"/>
              </a:spcAft>
              <a:buSzPts val="2800"/>
              <a:buNone/>
            </a:pPr>
            <a:endParaRPr sz="1400" b="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70000"/>
              </a:lnSpc>
              <a:spcBef>
                <a:spcPts val="350"/>
              </a:spcBef>
              <a:spcAft>
                <a:spcPts val="0"/>
              </a:spcAft>
              <a:buSzPts val="2800"/>
              <a:buNone/>
            </a:pPr>
            <a:r>
              <a:rPr lang="en-US" sz="1400" b="0">
                <a:latin typeface="Poppins"/>
                <a:ea typeface="Poppins"/>
                <a:cs typeface="Poppins"/>
                <a:sym typeface="Poppins"/>
              </a:rPr>
              <a:t>Results</a:t>
            </a:r>
            <a:endParaRPr sz="1400" b="0">
              <a:latin typeface="Poppins"/>
              <a:ea typeface="Poppins"/>
              <a:cs typeface="Poppins"/>
              <a:sym typeface="Poppins"/>
            </a:endParaRPr>
          </a:p>
          <a:p>
            <a:pPr marL="742950" lvl="1" indent="-279400" algn="l" rtl="0">
              <a:lnSpc>
                <a:spcPct val="7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Poppins"/>
              <a:buChar char="–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In water constrained years such as 2018, saved 7% of their total farm water usage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742950" lvl="1" indent="-279400" algn="l" rtl="0">
              <a:lnSpc>
                <a:spcPct val="7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Poppins"/>
              <a:buChar char="–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Discovered watering past the root zone  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742950" lvl="1" indent="-279400" algn="l" rtl="0">
              <a:lnSpc>
                <a:spcPct val="7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Poppins"/>
              <a:buChar char="–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Found some trees had been underwatered since their planting. After 2 years, caught up in production  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742950" lvl="1" indent="-279400" algn="l" rtl="0">
              <a:lnSpc>
                <a:spcPct val="7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Poppins"/>
              <a:buChar char="–"/>
            </a:pPr>
            <a:r>
              <a:rPr lang="en-US" sz="1400">
                <a:latin typeface="Poppins"/>
                <a:ea typeface="Poppins"/>
                <a:cs typeface="Poppins"/>
                <a:sym typeface="Poppins"/>
              </a:rPr>
              <a:t>Saw potential additional savings of 10-12% in pumping and power costs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742950" lvl="1" indent="-279400" algn="l" rtl="0">
              <a:lnSpc>
                <a:spcPct val="70000"/>
              </a:lnSpc>
              <a:spcBef>
                <a:spcPts val="300"/>
              </a:spcBef>
              <a:spcAft>
                <a:spcPts val="0"/>
              </a:spcAft>
              <a:buSzPts val="1400"/>
              <a:buFont typeface="Poppins"/>
              <a:buChar char="–"/>
            </a:pPr>
            <a:r>
              <a:rPr lang="en-US" sz="1400" b="1">
                <a:latin typeface="Poppins"/>
                <a:ea typeface="Poppins"/>
                <a:cs typeface="Poppins"/>
                <a:sym typeface="Poppins"/>
              </a:rPr>
              <a:t>Total savings: 17% to 19%</a:t>
            </a:r>
            <a:endParaRPr sz="1400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5"/>
              <a:buNone/>
            </a:pPr>
            <a:r>
              <a:rPr lang="en-US" sz="1125"/>
              <a:t> </a:t>
            </a:r>
            <a:endParaRPr sz="1750"/>
          </a:p>
        </p:txBody>
      </p:sp>
      <p:pic>
        <p:nvPicPr>
          <p:cNvPr id="650" name="Google Shape;650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713" y="1502699"/>
            <a:ext cx="3554574" cy="4739433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59"/>
          <p:cNvSpPr txBox="1">
            <a:spLocks noGrp="1"/>
          </p:cNvSpPr>
          <p:nvPr>
            <p:ph type="dt" idx="4294967295"/>
          </p:nvPr>
        </p:nvSpPr>
        <p:spPr>
          <a:xfrm>
            <a:off x="0" y="6478073"/>
            <a:ext cx="35547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©2019 Farm(x) Confidential &amp; Proprietary v1.3 </a:t>
            </a:r>
            <a:endParaRPr/>
          </a:p>
        </p:txBody>
      </p:sp>
      <p:sp>
        <p:nvSpPr>
          <p:cNvPr id="652" name="Google Shape;652;p59"/>
          <p:cNvSpPr txBox="1">
            <a:spLocks noGrp="1"/>
          </p:cNvSpPr>
          <p:nvPr>
            <p:ph type="title"/>
          </p:nvPr>
        </p:nvSpPr>
        <p:spPr>
          <a:xfrm>
            <a:off x="457200" y="222750"/>
            <a:ext cx="91182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Calibri"/>
              <a:buNone/>
            </a:pPr>
            <a:r>
              <a:rPr lang="en-US"/>
              <a:t>Irrigation</a:t>
            </a:r>
            <a:r>
              <a:rPr lang="en-US" b="0">
                <a:latin typeface="Lusitana"/>
                <a:ea typeface="Lusitana"/>
                <a:cs typeface="Lusitana"/>
                <a:sym typeface="Lusitana"/>
              </a:rPr>
              <a:t> Planner - Case Study</a:t>
            </a:r>
            <a:endParaRPr b="0">
              <a:latin typeface="Lusitana"/>
              <a:ea typeface="Lusitana"/>
              <a:cs typeface="Lusitana"/>
              <a:sym typeface="Lusitana"/>
            </a:endParaRPr>
          </a:p>
        </p:txBody>
      </p:sp>
      <p:sp>
        <p:nvSpPr>
          <p:cNvPr id="653" name="Google Shape;653;p59"/>
          <p:cNvSpPr txBox="1">
            <a:spLocks noGrp="1"/>
          </p:cNvSpPr>
          <p:nvPr>
            <p:ph type="title"/>
          </p:nvPr>
        </p:nvSpPr>
        <p:spPr>
          <a:xfrm>
            <a:off x="457200" y="989925"/>
            <a:ext cx="97107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alibri"/>
              <a:buNone/>
            </a:pPr>
            <a:r>
              <a:rPr lang="en-US" sz="2400" b="0">
                <a:latin typeface="Lusitana"/>
                <a:ea typeface="Lusitana"/>
                <a:cs typeface="Lusitana"/>
                <a:sym typeface="Lusitana"/>
              </a:rPr>
              <a:t>Pistachio farm saves water and increases yields</a:t>
            </a:r>
            <a:endParaRPr sz="2400" b="0">
              <a:latin typeface="Lusitana"/>
              <a:ea typeface="Lusitana"/>
              <a:cs typeface="Lusitana"/>
              <a:sym typeface="Lusitan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60"/>
          <p:cNvSpPr txBox="1">
            <a:spLocks noGrp="1"/>
          </p:cNvSpPr>
          <p:nvPr>
            <p:ph type="title"/>
          </p:nvPr>
        </p:nvSpPr>
        <p:spPr>
          <a:xfrm>
            <a:off x="609600" y="222752"/>
            <a:ext cx="99568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600" b="0">
                <a:latin typeface="Lusitana"/>
                <a:ea typeface="Lusitana"/>
                <a:cs typeface="Lusitana"/>
                <a:sym typeface="Lusitana"/>
              </a:rPr>
              <a:t>Summary of Yield Improvements</a:t>
            </a:r>
            <a:endParaRPr/>
          </a:p>
        </p:txBody>
      </p:sp>
      <p:sp>
        <p:nvSpPr>
          <p:cNvPr id="659" name="Google Shape;659;p60"/>
          <p:cNvSpPr txBox="1">
            <a:spLocks noGrp="1"/>
          </p:cNvSpPr>
          <p:nvPr>
            <p:ph type="ftr" idx="11"/>
          </p:nvPr>
        </p:nvSpPr>
        <p:spPr>
          <a:xfrm>
            <a:off x="4945380" y="6630669"/>
            <a:ext cx="230124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FarmX Confidential &amp; Proprietary</a:t>
            </a:r>
            <a:endParaRPr sz="11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60"/>
          <p:cNvSpPr txBox="1">
            <a:spLocks noGrp="1"/>
          </p:cNvSpPr>
          <p:nvPr>
            <p:ph type="sldNum" idx="12"/>
          </p:nvPr>
        </p:nvSpPr>
        <p:spPr>
          <a:xfrm>
            <a:off x="11569866" y="6630670"/>
            <a:ext cx="45720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sz="11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61" name="Google Shape;661;p60"/>
          <p:cNvGraphicFramePr/>
          <p:nvPr/>
        </p:nvGraphicFramePr>
        <p:xfrm>
          <a:off x="422255" y="1442068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{C5C92931-C138-4825-A7C6-D4B565A3CDB0}</a:tableStyleId>
              </a:tblPr>
              <a:tblGrid>
                <a:gridCol w="465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3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1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6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Yield improvement technique</a:t>
                      </a:r>
                      <a:endParaRPr sz="2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Deployment Status</a:t>
                      </a:r>
                      <a:endParaRPr sz="2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Nuts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Grapes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Scheduled watering and fertilization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Deployed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+2% yield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+2% yield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Irrigation distribution uniformity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Deployed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+3% yield</a:t>
                      </a:r>
                      <a:endParaRPr sz="2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+3% yield</a:t>
                      </a:r>
                      <a:endParaRPr sz="2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Prevent grape dehydration</a:t>
                      </a:r>
                      <a:endParaRPr sz="2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Deployed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N/A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+2% yield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Frost prediction</a:t>
                      </a:r>
                      <a:endParaRPr sz="2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Beta Tested</a:t>
                      </a:r>
                      <a:endParaRPr sz="2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+5% yield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+3% yield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Yield forecasting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Beta Tested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In Development</a:t>
                      </a:r>
                      <a:endParaRPr sz="2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+2% yield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Pest and disease forecasting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In Development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+2% yield</a:t>
                      </a:r>
                      <a:endParaRPr sz="2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/>
                        <a:t>+1% yield</a:t>
                      </a:r>
                      <a:endParaRPr sz="2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rgbClr val="FFFFFF"/>
                          </a:solidFill>
                        </a:rPr>
                        <a:t>Total yield increase</a:t>
                      </a:r>
                      <a:endParaRPr sz="2400" b="1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rgbClr val="FFFFFF"/>
                          </a:solidFill>
                        </a:rPr>
                        <a:t>+12% yield</a:t>
                      </a:r>
                      <a:endParaRPr sz="2400" b="1" u="none" strike="noStrike" cap="none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>
                          <a:solidFill>
                            <a:srgbClr val="FFFFFF"/>
                          </a:solidFill>
                        </a:rPr>
                        <a:t>+14% yield</a:t>
                      </a:r>
                      <a:endParaRPr/>
                    </a:p>
                  </a:txBody>
                  <a:tcPr marL="91450" marR="91450" marT="45725" marB="45725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62" name="Google Shape;662;p60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3/27/2019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61"/>
          <p:cNvSpPr txBox="1">
            <a:spLocks noGrp="1"/>
          </p:cNvSpPr>
          <p:nvPr>
            <p:ph type="title"/>
          </p:nvPr>
        </p:nvSpPr>
        <p:spPr>
          <a:xfrm>
            <a:off x="609600" y="222752"/>
            <a:ext cx="99568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600" b="0">
                <a:latin typeface="Lusitana"/>
                <a:ea typeface="Lusitana"/>
                <a:cs typeface="Lusitana"/>
                <a:sym typeface="Lusitana"/>
              </a:rPr>
              <a:t>FarmX ROI</a:t>
            </a:r>
            <a:endParaRPr/>
          </a:p>
        </p:txBody>
      </p:sp>
      <p:sp>
        <p:nvSpPr>
          <p:cNvPr id="669" name="Google Shape;669;p61"/>
          <p:cNvSpPr txBox="1">
            <a:spLocks noGrp="1"/>
          </p:cNvSpPr>
          <p:nvPr>
            <p:ph type="ftr" idx="11"/>
          </p:nvPr>
        </p:nvSpPr>
        <p:spPr>
          <a:xfrm>
            <a:off x="4945380" y="6630669"/>
            <a:ext cx="230124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1100"/>
              <a:buFont typeface="Calibri"/>
              <a:buNone/>
            </a:pPr>
            <a:r>
              <a:rPr lang="en-US" sz="1100" b="0" i="0" u="none" strike="noStrike" cap="none">
                <a:solidFill>
                  <a:srgbClr val="636466"/>
                </a:solidFill>
                <a:latin typeface="Calibri"/>
                <a:ea typeface="Calibri"/>
                <a:cs typeface="Calibri"/>
                <a:sym typeface="Calibri"/>
              </a:rPr>
              <a:t>FarmX Confidential &amp; Proprietary</a:t>
            </a:r>
            <a:endParaRPr sz="1100" b="0" i="0" u="none" strike="noStrike" cap="none">
              <a:solidFill>
                <a:srgbClr val="6364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61"/>
          <p:cNvSpPr txBox="1">
            <a:spLocks noGrp="1"/>
          </p:cNvSpPr>
          <p:nvPr>
            <p:ph type="sldNum" idx="12"/>
          </p:nvPr>
        </p:nvSpPr>
        <p:spPr>
          <a:xfrm>
            <a:off x="11569866" y="6630670"/>
            <a:ext cx="45720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636466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sz="1100" b="0" i="0" u="none" strike="noStrike" cap="none">
              <a:solidFill>
                <a:srgbClr val="6364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61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1000"/>
              <a:buFont typeface="Calibri"/>
              <a:buNone/>
            </a:pPr>
            <a:r>
              <a:rPr lang="en-US" sz="1000" b="0" i="0" u="none" strike="noStrike" cap="none">
                <a:solidFill>
                  <a:srgbClr val="636466"/>
                </a:solidFill>
                <a:latin typeface="Calibri"/>
                <a:ea typeface="Calibri"/>
                <a:cs typeface="Calibri"/>
                <a:sym typeface="Calibri"/>
              </a:rPr>
              <a:t>3/27/2019</a:t>
            </a:r>
            <a:endParaRPr sz="1000" b="0" i="0" u="none" strike="noStrike" cap="none">
              <a:solidFill>
                <a:srgbClr val="6364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61"/>
          <p:cNvSpPr txBox="1"/>
          <p:nvPr/>
        </p:nvSpPr>
        <p:spPr>
          <a:xfrm>
            <a:off x="1274243" y="5721830"/>
            <a:ext cx="9601200" cy="492443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</a:pPr>
            <a:r>
              <a:rPr lang="en-US" sz="2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FarmX increases farmers’ profits by over 25%</a:t>
            </a:r>
            <a:endParaRPr/>
          </a:p>
        </p:txBody>
      </p:sp>
      <p:pic>
        <p:nvPicPr>
          <p:cNvPr id="673" name="Google Shape;673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267" y="1845830"/>
            <a:ext cx="4143480" cy="3328547"/>
          </a:xfrm>
          <a:prstGeom prst="rect">
            <a:avLst/>
          </a:prstGeom>
          <a:noFill/>
          <a:ln>
            <a:noFill/>
          </a:ln>
        </p:spPr>
      </p:pic>
      <p:sp>
        <p:nvSpPr>
          <p:cNvPr id="674" name="Google Shape;674;p61"/>
          <p:cNvSpPr/>
          <p:nvPr/>
        </p:nvSpPr>
        <p:spPr>
          <a:xfrm>
            <a:off x="5783999" y="1202841"/>
            <a:ext cx="2007487" cy="428022"/>
          </a:xfrm>
          <a:prstGeom prst="rect">
            <a:avLst/>
          </a:prstGeom>
          <a:solidFill>
            <a:schemeClr val="dk2"/>
          </a:solidFill>
          <a:ln>
            <a:noFill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Without FarmX</a:t>
            </a:r>
            <a:endParaRPr sz="1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61"/>
          <p:cNvSpPr/>
          <p:nvPr/>
        </p:nvSpPr>
        <p:spPr>
          <a:xfrm>
            <a:off x="9246579" y="1202841"/>
            <a:ext cx="2007487" cy="42802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With FarmX</a:t>
            </a:r>
            <a:endParaRPr sz="18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6" name="Google Shape;676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5040" y="2438712"/>
            <a:ext cx="3365404" cy="2779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08432" y="2438712"/>
            <a:ext cx="3083780" cy="278692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78" name="Google Shape;678;p61"/>
          <p:cNvGraphicFramePr/>
          <p:nvPr/>
        </p:nvGraphicFramePr>
        <p:xfrm>
          <a:off x="5529124" y="174842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{C5C92931-C138-4825-A7C6-D4B565A3CDB0}</a:tableStyleId>
              </a:tblPr>
              <a:tblGrid>
                <a:gridCol w="1316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6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7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accent1"/>
                          </a:solidFill>
                        </a:rPr>
                        <a:t>Revenue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accent1"/>
                          </a:solidFill>
                        </a:rPr>
                        <a:t>$5,950</a:t>
                      </a:r>
                      <a:endParaRPr/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>
                        <a:solidFill>
                          <a:schemeClr val="accent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accent1"/>
                          </a:solidFill>
                        </a:rPr>
                        <a:t>Revenue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accent1"/>
                          </a:solidFill>
                        </a:rPr>
                        <a:t>$6,238</a:t>
                      </a:r>
                      <a:endParaRPr/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accent1"/>
                          </a:solidFill>
                        </a:rPr>
                        <a:t>Profit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accent1"/>
                          </a:solidFill>
                        </a:rPr>
                        <a:t>$1,789</a:t>
                      </a:r>
                      <a:endParaRPr/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>
                        <a:solidFill>
                          <a:schemeClr val="accent1"/>
                        </a:solidFill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accent1"/>
                          </a:solidFill>
                        </a:rPr>
                        <a:t>Profit</a:t>
                      </a:r>
                      <a:endParaRPr/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accent1"/>
                          </a:solidFill>
                        </a:rPr>
                        <a:t>$2,270</a:t>
                      </a:r>
                      <a:endParaRPr/>
                    </a:p>
                  </a:txBody>
                  <a:tcPr marL="91450" marR="91450" marT="45725" marB="45725"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26"/>
          <p:cNvPicPr preferRelativeResize="0"/>
          <p:nvPr/>
        </p:nvPicPr>
        <p:blipFill rotWithShape="1">
          <a:blip r:embed="rId3">
            <a:alphaModFix/>
          </a:blip>
          <a:srcRect b="10624"/>
          <a:stretch/>
        </p:blipFill>
        <p:spPr>
          <a:xfrm>
            <a:off x="3783037" y="1508216"/>
            <a:ext cx="3851099" cy="495239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6"/>
          <p:cNvSpPr txBox="1">
            <a:spLocks noGrp="1"/>
          </p:cNvSpPr>
          <p:nvPr>
            <p:ph type="sldNum" idx="12"/>
          </p:nvPr>
        </p:nvSpPr>
        <p:spPr>
          <a:xfrm>
            <a:off x="11695591" y="6554273"/>
            <a:ext cx="4572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202" name="Google Shape;202;p26"/>
          <p:cNvSpPr txBox="1"/>
          <p:nvPr/>
        </p:nvSpPr>
        <p:spPr>
          <a:xfrm>
            <a:off x="457199" y="2279797"/>
            <a:ext cx="2909373" cy="89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Some companies recommend with data from the sky</a:t>
            </a:r>
            <a:endParaRPr sz="1400" b="0" i="0" u="none" strike="noStrike" cap="non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3" name="Google Shape;203;p26"/>
          <p:cNvSpPr txBox="1"/>
          <p:nvPr/>
        </p:nvSpPr>
        <p:spPr>
          <a:xfrm>
            <a:off x="457200" y="3711220"/>
            <a:ext cx="2809623" cy="848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Some companies recommend with data within the canopy</a:t>
            </a:r>
            <a:endParaRPr sz="1400" b="0" i="0" u="none" strike="noStrike" cap="non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4" name="Google Shape;204;p26"/>
          <p:cNvSpPr txBox="1"/>
          <p:nvPr/>
        </p:nvSpPr>
        <p:spPr>
          <a:xfrm>
            <a:off x="457200" y="5209953"/>
            <a:ext cx="2909373" cy="637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Some companies recommend with soil  </a:t>
            </a:r>
            <a:endParaRPr sz="1400" b="0" i="0" u="none" strike="noStrike" cap="non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5" name="Google Shape;205;p26"/>
          <p:cNvSpPr txBox="1">
            <a:spLocks noGrp="1"/>
          </p:cNvSpPr>
          <p:nvPr>
            <p:ph type="dt" idx="4294967295"/>
          </p:nvPr>
        </p:nvSpPr>
        <p:spPr>
          <a:xfrm>
            <a:off x="0" y="6478073"/>
            <a:ext cx="3554569" cy="379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©2019 Farm(x) Confidential &amp; Proprietary v1.3 </a:t>
            </a:r>
            <a:endParaRPr/>
          </a:p>
        </p:txBody>
      </p:sp>
      <p:sp>
        <p:nvSpPr>
          <p:cNvPr id="206" name="Google Shape;206;p26"/>
          <p:cNvSpPr txBox="1"/>
          <p:nvPr/>
        </p:nvSpPr>
        <p:spPr>
          <a:xfrm>
            <a:off x="457200" y="1508216"/>
            <a:ext cx="43170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How our competitors answer these questions:</a:t>
            </a:r>
            <a:endParaRPr sz="1400" b="1" i="0" u="none" strike="noStrike" cap="non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7" name="Google Shape;207;p26"/>
          <p:cNvSpPr txBox="1"/>
          <p:nvPr/>
        </p:nvSpPr>
        <p:spPr>
          <a:xfrm>
            <a:off x="7950850" y="1578900"/>
            <a:ext cx="4491000" cy="8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Farm(x) is the only company to combine </a:t>
            </a:r>
            <a:r>
              <a:rPr lang="en-US" sz="1800" b="1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all the required</a:t>
            </a:r>
            <a:r>
              <a:rPr lang="en-US" sz="1800" b="1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 data sources:</a:t>
            </a:r>
            <a:endParaRPr sz="1800" b="1" i="0" u="none" strike="noStrike" cap="none">
              <a:solidFill>
                <a:schemeClr val="l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8" name="Google Shape;208;p26"/>
          <p:cNvSpPr txBox="1"/>
          <p:nvPr/>
        </p:nvSpPr>
        <p:spPr>
          <a:xfrm>
            <a:off x="8150325" y="2600400"/>
            <a:ext cx="3851100" cy="26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62AD"/>
              </a:buClr>
              <a:buSzPts val="2400"/>
              <a:buFont typeface="Merriweather"/>
              <a:buChar char="+"/>
            </a:pPr>
            <a:r>
              <a:rPr lang="en-US" sz="2400" b="0" i="1" u="none" strike="noStrike" cap="none">
                <a:solidFill>
                  <a:srgbClr val="4262AD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Weather</a:t>
            </a:r>
            <a:endParaRPr sz="2400" b="0" i="1" u="none" strike="noStrike" cap="none">
              <a:solidFill>
                <a:srgbClr val="4262AD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62AD"/>
              </a:buClr>
              <a:buSzPts val="2400"/>
              <a:buFont typeface="Merriweather"/>
              <a:buChar char="+"/>
            </a:pPr>
            <a:r>
              <a:rPr lang="en-US" sz="2400" b="0" i="1" u="none" strike="noStrike" cap="none">
                <a:solidFill>
                  <a:srgbClr val="4262AD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Canopy </a:t>
            </a:r>
            <a:r>
              <a:rPr lang="en-US" sz="2400" i="1">
                <a:solidFill>
                  <a:srgbClr val="4262AD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I</a:t>
            </a:r>
            <a:r>
              <a:rPr lang="en-US" sz="2400" b="0" i="1" u="none" strike="noStrike" cap="none">
                <a:solidFill>
                  <a:srgbClr val="4262AD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maging</a:t>
            </a:r>
            <a:endParaRPr/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62AD"/>
              </a:buClr>
              <a:buSzPts val="2400"/>
              <a:buFont typeface="Merriweather"/>
              <a:buChar char="+"/>
            </a:pPr>
            <a:r>
              <a:rPr lang="en-US" sz="2400" b="0" i="1" u="none" strike="noStrike" cap="none">
                <a:solidFill>
                  <a:srgbClr val="4262AD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In plant health / Stress </a:t>
            </a:r>
            <a:endParaRPr sz="2400" b="0" i="1" u="none" strike="noStrike" cap="none">
              <a:solidFill>
                <a:srgbClr val="4262AD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u="none" strike="noStrike" cap="none">
                <a:solidFill>
                  <a:srgbClr val="4262AD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+  Soil Conditions</a:t>
            </a:r>
            <a:endParaRPr sz="2400" b="0" i="1" u="none" strike="noStrike" cap="none">
              <a:solidFill>
                <a:srgbClr val="4262AD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4262AD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+  Irrigation Status</a:t>
            </a:r>
            <a:endParaRPr sz="2400" i="1">
              <a:solidFill>
                <a:srgbClr val="4262AD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  <a:p>
            <a:pPr marL="76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4262AD"/>
                </a:solidFill>
                <a:highlight>
                  <a:srgbClr val="FFFFFF"/>
                </a:highlight>
                <a:latin typeface="Merriweather"/>
                <a:ea typeface="Merriweather"/>
                <a:cs typeface="Merriweather"/>
                <a:sym typeface="Merriweather"/>
              </a:rPr>
              <a:t>+  Automation status</a:t>
            </a:r>
            <a:endParaRPr sz="2400" i="1">
              <a:solidFill>
                <a:srgbClr val="4262AD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9" name="Google Shape;209;p26"/>
          <p:cNvSpPr txBox="1">
            <a:spLocks noGrp="1"/>
          </p:cNvSpPr>
          <p:nvPr>
            <p:ph type="title"/>
          </p:nvPr>
        </p:nvSpPr>
        <p:spPr>
          <a:xfrm>
            <a:off x="343052" y="213689"/>
            <a:ext cx="9633098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usitana"/>
              <a:buNone/>
            </a:pPr>
            <a:r>
              <a:rPr lang="en-US" sz="3200"/>
              <a:t>Monitor &amp; report on the entire plant: from roots to tips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62"/>
          <p:cNvSpPr txBox="1">
            <a:spLocks noGrp="1"/>
          </p:cNvSpPr>
          <p:nvPr>
            <p:ph type="title"/>
          </p:nvPr>
        </p:nvSpPr>
        <p:spPr>
          <a:xfrm>
            <a:off x="609600" y="222752"/>
            <a:ext cx="99568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600" b="0">
                <a:latin typeface="Lusitana"/>
                <a:ea typeface="Lusitana"/>
                <a:cs typeface="Lusitana"/>
                <a:sym typeface="Lusitana"/>
              </a:rPr>
              <a:t>Irrigation ROI Breakout ALMONDS</a:t>
            </a:r>
            <a:endParaRPr/>
          </a:p>
        </p:txBody>
      </p:sp>
      <p:sp>
        <p:nvSpPr>
          <p:cNvPr id="684" name="Google Shape;684;p6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6364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62"/>
          <p:cNvSpPr txBox="1">
            <a:spLocks noGrp="1"/>
          </p:cNvSpPr>
          <p:nvPr>
            <p:ph type="sldNum" idx="12"/>
          </p:nvPr>
        </p:nvSpPr>
        <p:spPr>
          <a:xfrm>
            <a:off x="11607800" y="6630669"/>
            <a:ext cx="5841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1100"/>
              <a:buFont typeface="Calibri"/>
              <a:buNone/>
            </a:pPr>
            <a:fld id="{00000000-1234-1234-1234-123412341234}" type="slidenum">
              <a:rPr lang="en-US" sz="1100" b="0" i="0" u="none" strike="noStrike" cap="none">
                <a:solidFill>
                  <a:srgbClr val="636466"/>
                </a:solidFill>
                <a:latin typeface="Calibri"/>
                <a:ea typeface="Calibri"/>
                <a:cs typeface="Calibri"/>
                <a:sym typeface="Calibri"/>
              </a:rPr>
              <a:t>40</a:t>
            </a:fld>
            <a:endParaRPr sz="1100" b="0" i="0" u="none" strike="noStrike" cap="none">
              <a:solidFill>
                <a:srgbClr val="6364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6" name="Google Shape;686;p62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36466"/>
              </a:buClr>
              <a:buSzPts val="1000"/>
              <a:buFont typeface="Calibri"/>
              <a:buNone/>
            </a:pPr>
            <a:r>
              <a:rPr lang="en-US" sz="1000" b="0" i="0" u="none" strike="noStrike" cap="none">
                <a:solidFill>
                  <a:srgbClr val="636466"/>
                </a:solidFill>
                <a:latin typeface="Calibri"/>
                <a:ea typeface="Calibri"/>
                <a:cs typeface="Calibri"/>
                <a:sym typeface="Calibri"/>
              </a:rPr>
              <a:t>3/27/2019</a:t>
            </a:r>
            <a:endParaRPr sz="1000" b="0" i="0" u="none" strike="noStrike" cap="none">
              <a:solidFill>
                <a:srgbClr val="6364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7" name="Google Shape;687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599" y="1051080"/>
            <a:ext cx="6870280" cy="5366916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62"/>
          <p:cNvSpPr txBox="1">
            <a:spLocks noGrp="1"/>
          </p:cNvSpPr>
          <p:nvPr>
            <p:ph type="body" idx="1"/>
          </p:nvPr>
        </p:nvSpPr>
        <p:spPr>
          <a:xfrm>
            <a:off x="6193368" y="1384300"/>
            <a:ext cx="5389033" cy="47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Key Drivers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en-US"/>
              <a:t>70% surface water &amp; 30% well water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en-US"/>
              <a:t>Water cost from state &amp; US Gov’t districts ranged from $200 to 1000 / ac-ft during last decade – used average of $400 / ac-ft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en-US"/>
              <a:t>In a time of shortage 3</a:t>
            </a:r>
            <a:r>
              <a:rPr lang="en-US" baseline="30000"/>
              <a:t>rd</a:t>
            </a:r>
            <a:r>
              <a:rPr lang="en-US"/>
              <a:t> party water sources charge high rates; $800+ ac-ft</a:t>
            </a:r>
            <a:endParaRPr/>
          </a:p>
          <a:p>
            <a:pPr marL="91440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en-US"/>
              <a:t>Pumping energy &amp; savings is proportional to amount of well water used and depth of well. In this case the well is 1200 ft deep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63"/>
          <p:cNvSpPr txBox="1">
            <a:spLocks noGrp="1"/>
          </p:cNvSpPr>
          <p:nvPr>
            <p:ph type="title"/>
          </p:nvPr>
        </p:nvSpPr>
        <p:spPr>
          <a:xfrm>
            <a:off x="495800" y="1337423"/>
            <a:ext cx="80229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/>
              <a:t>Farm(x) contrasted with the Yield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64"/>
          <p:cNvSpPr txBox="1">
            <a:spLocks noGrp="1"/>
          </p:cNvSpPr>
          <p:nvPr>
            <p:ph type="title"/>
          </p:nvPr>
        </p:nvSpPr>
        <p:spPr>
          <a:xfrm>
            <a:off x="609600" y="339983"/>
            <a:ext cx="99568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600"/>
              <a:t>A high level comparison of Farm(x) and the Yield</a:t>
            </a:r>
            <a:br>
              <a:rPr lang="en-US"/>
            </a:br>
            <a:r>
              <a:rPr lang="en-US" sz="1400"/>
              <a:t>Based on publicly available data </a:t>
            </a:r>
            <a:endParaRPr/>
          </a:p>
        </p:txBody>
      </p:sp>
      <p:sp>
        <p:nvSpPr>
          <p:cNvPr id="699" name="Google Shape;699;p64"/>
          <p:cNvSpPr txBox="1">
            <a:spLocks noGrp="1"/>
          </p:cNvSpPr>
          <p:nvPr>
            <p:ph type="sldNum" idx="12"/>
          </p:nvPr>
        </p:nvSpPr>
        <p:spPr>
          <a:xfrm>
            <a:off x="11569866" y="6630670"/>
            <a:ext cx="45720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  <p:graphicFrame>
        <p:nvGraphicFramePr>
          <p:cNvPr id="700" name="Google Shape;700;p64"/>
          <p:cNvGraphicFramePr/>
          <p:nvPr/>
        </p:nvGraphicFramePr>
        <p:xfrm>
          <a:off x="609600" y="1383851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{F436A701-B6C1-4000-8C80-D316145AB5E7}</a:tableStyleId>
              </a:tblPr>
              <a:tblGrid>
                <a:gridCol w="1770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5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42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Area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Farm(x)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The Yield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225">
                <a:tc rowSpan="7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Services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Water demand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Yes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Irrigation uniformity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No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8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Irrigation automation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No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4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ML- based soil percolation modelling and soil type prediction without soil sampling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No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3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ML-based yield forecasting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No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1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Frost Monitoring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No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4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SGMA compliance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4850">
                <a:tc row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Sensors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Range of sensors. In ground, plant, canopy.  Sensor agnostic.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Only Bosch sensors. Neither make or use ground sensors. 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7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Built a low cost, long range sensor network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Not known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6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Data sources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Higher density = more data per ranch/farm than competitors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Data collection from root zone, in plant, canopy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Yes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4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Data visualization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3D modeling, in ground and canopy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Canopy only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65"/>
          <p:cNvSpPr txBox="1">
            <a:spLocks noGrp="1"/>
          </p:cNvSpPr>
          <p:nvPr>
            <p:ph type="title"/>
          </p:nvPr>
        </p:nvSpPr>
        <p:spPr>
          <a:xfrm>
            <a:off x="495800" y="1337423"/>
            <a:ext cx="80229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Thank you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1354" y="1191668"/>
            <a:ext cx="6679706" cy="4939073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66"/>
          <p:cNvSpPr txBox="1">
            <a:spLocks noGrp="1"/>
          </p:cNvSpPr>
          <p:nvPr>
            <p:ph type="body" idx="1"/>
          </p:nvPr>
        </p:nvSpPr>
        <p:spPr>
          <a:xfrm>
            <a:off x="6193368" y="1384300"/>
            <a:ext cx="5389033" cy="47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sz="2220"/>
              <a:t>Key drivers background</a:t>
            </a:r>
            <a:endParaRPr/>
          </a:p>
          <a:p>
            <a:pPr marL="914400" lvl="1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en-US" sz="1850"/>
              <a:t>50% surface water &amp; 50% well water</a:t>
            </a:r>
            <a:endParaRPr/>
          </a:p>
          <a:p>
            <a:pPr marL="914400" lvl="1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en-US" sz="1850"/>
              <a:t>Water cost from state &amp; US Gov’t districts ranged from $200 to 1000 / ac-ft during last decade – used average of $400 / ac-ft</a:t>
            </a:r>
            <a:endParaRPr/>
          </a:p>
          <a:p>
            <a:pPr marL="914400" lvl="1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en-US" sz="1850"/>
              <a:t>In a time of shortage 3</a:t>
            </a:r>
            <a:r>
              <a:rPr lang="en-US" sz="1850" baseline="30000"/>
              <a:t>rd</a:t>
            </a:r>
            <a:r>
              <a:rPr lang="en-US" sz="1850"/>
              <a:t> party water sources charge high rates; $800+ ac-ft</a:t>
            </a:r>
            <a:endParaRPr/>
          </a:p>
          <a:p>
            <a:pPr marL="914400" lvl="1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en-US" sz="1850"/>
              <a:t>Pumping energy &amp; savings is proportional to amount of well water used and depth of well. In this case the well is 670 ft deep</a:t>
            </a:r>
            <a:endParaRPr/>
          </a:p>
          <a:p>
            <a:pPr marL="914400" lvl="1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en-US" sz="1850"/>
              <a:t>Customer confirmed they saved 7% water in 2018; value of $130 / acre</a:t>
            </a:r>
            <a:endParaRPr/>
          </a:p>
          <a:p>
            <a:pPr marL="914400" lvl="1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Char char="–"/>
            </a:pPr>
            <a:r>
              <a:rPr lang="en-US" sz="1850"/>
              <a:t>If they improved practices per FarmX recommendation they would save over $280 /acre</a:t>
            </a:r>
            <a:endParaRPr/>
          </a:p>
          <a:p>
            <a:pPr marL="914400" lvl="1" indent="-2286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400"/>
              <a:buNone/>
            </a:pPr>
            <a:endParaRPr sz="1850"/>
          </a:p>
        </p:txBody>
      </p:sp>
      <p:sp>
        <p:nvSpPr>
          <p:cNvPr id="712" name="Google Shape;712;p66"/>
          <p:cNvSpPr txBox="1">
            <a:spLocks noGrp="1"/>
          </p:cNvSpPr>
          <p:nvPr>
            <p:ph type="title"/>
          </p:nvPr>
        </p:nvSpPr>
        <p:spPr>
          <a:xfrm>
            <a:off x="609600" y="222752"/>
            <a:ext cx="99568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Keenan Water &amp; Energy Savings from Grant</a:t>
            </a:r>
            <a:endParaRPr/>
          </a:p>
        </p:txBody>
      </p:sp>
      <p:sp>
        <p:nvSpPr>
          <p:cNvPr id="713" name="Google Shape;713;p6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FarmX Confidential &amp; Proprietary</a:t>
            </a:r>
            <a:endParaRPr/>
          </a:p>
        </p:txBody>
      </p:sp>
      <p:sp>
        <p:nvSpPr>
          <p:cNvPr id="714" name="Google Shape;714;p66"/>
          <p:cNvSpPr txBox="1">
            <a:spLocks noGrp="1"/>
          </p:cNvSpPr>
          <p:nvPr>
            <p:ph type="sldNum" idx="12"/>
          </p:nvPr>
        </p:nvSpPr>
        <p:spPr>
          <a:xfrm>
            <a:off x="11607800" y="6630669"/>
            <a:ext cx="5841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  <p:sp>
        <p:nvSpPr>
          <p:cNvPr id="715" name="Google Shape;715;p66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3/27/2019</a:t>
            </a:r>
            <a:endParaRPr/>
          </a:p>
        </p:txBody>
      </p:sp>
      <p:sp>
        <p:nvSpPr>
          <p:cNvPr id="716" name="Google Shape;716;p66"/>
          <p:cNvSpPr txBox="1"/>
          <p:nvPr/>
        </p:nvSpPr>
        <p:spPr>
          <a:xfrm>
            <a:off x="741354" y="6281161"/>
            <a:ext cx="391127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$130/ac savings at 7% less water usage</a:t>
            </a:r>
            <a:endParaRPr/>
          </a:p>
        </p:txBody>
      </p:sp>
      <p:sp>
        <p:nvSpPr>
          <p:cNvPr id="717" name="Google Shape;717;p66"/>
          <p:cNvSpPr txBox="1"/>
          <p:nvPr/>
        </p:nvSpPr>
        <p:spPr>
          <a:xfrm>
            <a:off x="6193368" y="1384300"/>
            <a:ext cx="5389033" cy="47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8" name="Google Shape;718;p66"/>
          <p:cNvSpPr txBox="1"/>
          <p:nvPr/>
        </p:nvSpPr>
        <p:spPr>
          <a:xfrm>
            <a:off x="6345768" y="1536700"/>
            <a:ext cx="5389033" cy="47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67"/>
          <p:cNvSpPr txBox="1">
            <a:spLocks noGrp="1"/>
          </p:cNvSpPr>
          <p:nvPr>
            <p:ph type="title"/>
          </p:nvPr>
        </p:nvSpPr>
        <p:spPr>
          <a:xfrm>
            <a:off x="609600" y="222752"/>
            <a:ext cx="99568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600"/>
              <a:t>Proposed irrigation schedule by percolation model</a:t>
            </a:r>
            <a:endParaRPr/>
          </a:p>
        </p:txBody>
      </p:sp>
      <p:sp>
        <p:nvSpPr>
          <p:cNvPr id="724" name="Google Shape;724;p67"/>
          <p:cNvSpPr txBox="1">
            <a:spLocks noGrp="1"/>
          </p:cNvSpPr>
          <p:nvPr>
            <p:ph type="body" idx="1"/>
          </p:nvPr>
        </p:nvSpPr>
        <p:spPr>
          <a:xfrm>
            <a:off x="294640" y="794570"/>
            <a:ext cx="5384800" cy="561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None/>
            </a:pPr>
            <a:r>
              <a:rPr lang="en-US" sz="2400"/>
              <a:t>Irrigation in an actual vineyard</a:t>
            </a:r>
            <a:endParaRPr/>
          </a:p>
        </p:txBody>
      </p:sp>
      <p:sp>
        <p:nvSpPr>
          <p:cNvPr id="725" name="Google Shape;725;p67"/>
          <p:cNvSpPr txBox="1">
            <a:spLocks noGrp="1"/>
          </p:cNvSpPr>
          <p:nvPr>
            <p:ph type="sldNum" idx="12"/>
          </p:nvPr>
        </p:nvSpPr>
        <p:spPr>
          <a:xfrm>
            <a:off x="11607800" y="6630669"/>
            <a:ext cx="5841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  <p:pic>
        <p:nvPicPr>
          <p:cNvPr id="726" name="Google Shape;726;p67"/>
          <p:cNvPicPr preferRelativeResize="0"/>
          <p:nvPr/>
        </p:nvPicPr>
        <p:blipFill rotWithShape="1">
          <a:blip r:embed="rId3">
            <a:alphaModFix/>
          </a:blip>
          <a:srcRect b="52341"/>
          <a:stretch/>
        </p:blipFill>
        <p:spPr>
          <a:xfrm>
            <a:off x="140691" y="1526408"/>
            <a:ext cx="7401558" cy="191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67"/>
          <p:cNvPicPr preferRelativeResize="0"/>
          <p:nvPr/>
        </p:nvPicPr>
        <p:blipFill rotWithShape="1">
          <a:blip r:embed="rId3">
            <a:alphaModFix/>
          </a:blip>
          <a:srcRect t="47506"/>
          <a:stretch/>
        </p:blipFill>
        <p:spPr>
          <a:xfrm>
            <a:off x="140691" y="3934825"/>
            <a:ext cx="7401558" cy="2112394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67"/>
          <p:cNvSpPr txBox="1"/>
          <p:nvPr/>
        </p:nvSpPr>
        <p:spPr>
          <a:xfrm>
            <a:off x="609600" y="1374648"/>
            <a:ext cx="5887446" cy="3385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Actual soil moisture and detected irrigation events by FarmX sensors</a:t>
            </a:r>
            <a:endParaRPr/>
          </a:p>
        </p:txBody>
      </p:sp>
      <p:sp>
        <p:nvSpPr>
          <p:cNvPr id="729" name="Google Shape;729;p67"/>
          <p:cNvSpPr txBox="1"/>
          <p:nvPr/>
        </p:nvSpPr>
        <p:spPr>
          <a:xfrm>
            <a:off x="563879" y="3765548"/>
            <a:ext cx="5903796" cy="3385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Simulated soil moisture and proposed irrigation events by the model</a:t>
            </a:r>
            <a:endParaRPr/>
          </a:p>
        </p:txBody>
      </p:sp>
      <p:sp>
        <p:nvSpPr>
          <p:cNvPr id="730" name="Google Shape;730;p67"/>
          <p:cNvSpPr txBox="1"/>
          <p:nvPr/>
        </p:nvSpPr>
        <p:spPr>
          <a:xfrm>
            <a:off x="7431392" y="1018298"/>
            <a:ext cx="4672314" cy="526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top </a:t>
            </a:r>
            <a:r>
              <a:rPr lang="en-US" sz="1800" b="0" i="0" u="none" strike="noStrike" cap="none">
                <a:solidFill>
                  <a:srgbClr val="49711E"/>
                </a:solidFill>
                <a:latin typeface="Arial"/>
                <a:ea typeface="Arial"/>
                <a:cs typeface="Arial"/>
                <a:sym typeface="Arial"/>
              </a:rPr>
              <a:t>green bar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graph shows actual irrigation events detected by a pressure sensor</a:t>
            </a:r>
            <a:endParaRPr/>
          </a:p>
          <a:p>
            <a:pPr marL="342900" marR="0" lvl="0" indent="-2286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bottom </a:t>
            </a:r>
            <a:r>
              <a:rPr lang="en-US" sz="18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red bar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graph shows irrigation events proposed by percolation model</a:t>
            </a:r>
            <a:endParaRPr/>
          </a:p>
          <a:p>
            <a:pPr marL="342900" marR="0" lvl="0" indent="-2286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Percolation model decided timing and duration of each irrigation event to satisfy 75% of field capacity moisture in the deepest root zone layer</a:t>
            </a:r>
            <a:endParaRPr/>
          </a:p>
          <a:p>
            <a:pPr marL="342900" marR="0" lvl="0" indent="-2286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Proposed schedule would execute doubled frequency of actual irrigation events</a:t>
            </a:r>
            <a:endParaRPr/>
          </a:p>
          <a:p>
            <a:pPr marL="342900" marR="0" lvl="0" indent="-2286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Total irrigation duration of </a:t>
            </a: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proposed schedule was 20% of actual irrigation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68"/>
          <p:cNvSpPr txBox="1">
            <a:spLocks noGrp="1"/>
          </p:cNvSpPr>
          <p:nvPr>
            <p:ph type="title"/>
          </p:nvPr>
        </p:nvSpPr>
        <p:spPr>
          <a:xfrm>
            <a:off x="609600" y="222752"/>
            <a:ext cx="99568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Competitive Landscape</a:t>
            </a:r>
            <a:endParaRPr/>
          </a:p>
        </p:txBody>
      </p:sp>
      <p:sp>
        <p:nvSpPr>
          <p:cNvPr id="736" name="Google Shape;736;p68"/>
          <p:cNvSpPr txBox="1">
            <a:spLocks noGrp="1"/>
          </p:cNvSpPr>
          <p:nvPr>
            <p:ph type="sldNum" idx="12"/>
          </p:nvPr>
        </p:nvSpPr>
        <p:spPr>
          <a:xfrm>
            <a:off x="11569866" y="6630670"/>
            <a:ext cx="45720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  <p:sp>
        <p:nvSpPr>
          <p:cNvPr id="737" name="Google Shape;737;p68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01/05/2020</a:t>
            </a:r>
            <a:endParaRPr sz="1200" b="0" i="0" u="none" strike="noStrike" cap="none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68"/>
          <p:cNvSpPr txBox="1"/>
          <p:nvPr/>
        </p:nvSpPr>
        <p:spPr>
          <a:xfrm>
            <a:off x="999806" y="4659846"/>
            <a:ext cx="1017797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FarmX Unique Offering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				</a:t>
            </a:r>
            <a:r>
              <a:rPr lang="en-US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Benefit to grower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Up to 16x sensor granularity				Identify &amp; manage to field variations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Comprehensive sensing					Multi-dimensional improvement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Less ancillary hardware due to battery vs. solar node power	Lower marginal cost of sensing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Unique soil sensing at 25% of cost 				Granularity without cost penalty</a:t>
            </a:r>
            <a:endParaRPr/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68"/>
          <p:cNvSpPr/>
          <p:nvPr/>
        </p:nvSpPr>
        <p:spPr>
          <a:xfrm>
            <a:off x="1272189" y="6110493"/>
            <a:ext cx="9633209" cy="461665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Highest Accuracy &amp; Efficiency At Lowest Cost</a:t>
            </a:r>
            <a:endParaRPr/>
          </a:p>
        </p:txBody>
      </p:sp>
      <p:pic>
        <p:nvPicPr>
          <p:cNvPr id="740" name="Google Shape;740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561" y="1191993"/>
            <a:ext cx="9401176" cy="33098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69"/>
          <p:cNvSpPr txBox="1">
            <a:spLocks noGrp="1"/>
          </p:cNvSpPr>
          <p:nvPr>
            <p:ph type="title"/>
          </p:nvPr>
        </p:nvSpPr>
        <p:spPr>
          <a:xfrm>
            <a:off x="265255" y="304030"/>
            <a:ext cx="9670232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usitana"/>
              <a:buNone/>
            </a:pPr>
            <a:r>
              <a:rPr lang="en-US" sz="3200" b="0">
                <a:latin typeface="Lusitana"/>
                <a:ea typeface="Lusitana"/>
                <a:cs typeface="Lusitana"/>
                <a:sym typeface="Lusitana"/>
              </a:rPr>
              <a:t>Multi-variable Irrigation Management </a:t>
            </a:r>
            <a:endParaRPr/>
          </a:p>
        </p:txBody>
      </p:sp>
      <p:sp>
        <p:nvSpPr>
          <p:cNvPr id="746" name="Google Shape;746;p69"/>
          <p:cNvSpPr txBox="1">
            <a:spLocks noGrp="1"/>
          </p:cNvSpPr>
          <p:nvPr>
            <p:ph type="sldNum" idx="12"/>
          </p:nvPr>
        </p:nvSpPr>
        <p:spPr>
          <a:xfrm>
            <a:off x="11695591" y="6554273"/>
            <a:ext cx="4572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  <p:sp>
        <p:nvSpPr>
          <p:cNvPr id="747" name="Google Shape;747;p69"/>
          <p:cNvSpPr txBox="1"/>
          <p:nvPr/>
        </p:nvSpPr>
        <p:spPr>
          <a:xfrm>
            <a:off x="281691" y="1516275"/>
            <a:ext cx="361439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Forecast ET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Predicted by forecast weather data and ML</a:t>
            </a:r>
            <a:endParaRPr/>
          </a:p>
        </p:txBody>
      </p:sp>
      <p:sp>
        <p:nvSpPr>
          <p:cNvPr id="748" name="Google Shape;748;p69"/>
          <p:cNvSpPr txBox="1"/>
          <p:nvPr/>
        </p:nvSpPr>
        <p:spPr>
          <a:xfrm>
            <a:off x="281691" y="2994885"/>
            <a:ext cx="323291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Available water content in rootzone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Estimated by soil percolation model</a:t>
            </a:r>
            <a:endParaRPr/>
          </a:p>
        </p:txBody>
      </p:sp>
      <p:sp>
        <p:nvSpPr>
          <p:cNvPr id="749" name="Google Shape;749;p69"/>
          <p:cNvSpPr txBox="1"/>
          <p:nvPr/>
        </p:nvSpPr>
        <p:spPr>
          <a:xfrm>
            <a:off x="281691" y="1089990"/>
            <a:ext cx="22028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rPr>
              <a:t>Demand of water</a:t>
            </a:r>
            <a:endParaRPr/>
          </a:p>
        </p:txBody>
      </p:sp>
      <p:sp>
        <p:nvSpPr>
          <p:cNvPr id="750" name="Google Shape;750;p69"/>
          <p:cNvSpPr txBox="1"/>
          <p:nvPr/>
        </p:nvSpPr>
        <p:spPr>
          <a:xfrm>
            <a:off x="286282" y="5153741"/>
            <a:ext cx="299312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Ability of supplying water</a:t>
            </a:r>
            <a:endParaRPr/>
          </a:p>
        </p:txBody>
      </p:sp>
      <p:sp>
        <p:nvSpPr>
          <p:cNvPr id="751" name="Google Shape;751;p69"/>
          <p:cNvSpPr txBox="1"/>
          <p:nvPr/>
        </p:nvSpPr>
        <p:spPr>
          <a:xfrm>
            <a:off x="304362" y="5527053"/>
            <a:ext cx="337612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Metadata of irrigation system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Parameters belong to conveyance efficiency, emitter rate</a:t>
            </a:r>
            <a:endParaRPr/>
          </a:p>
        </p:txBody>
      </p:sp>
      <p:grpSp>
        <p:nvGrpSpPr>
          <p:cNvPr id="752" name="Google Shape;752;p69"/>
          <p:cNvGrpSpPr/>
          <p:nvPr/>
        </p:nvGrpSpPr>
        <p:grpSpPr>
          <a:xfrm>
            <a:off x="4635401" y="1936155"/>
            <a:ext cx="720212" cy="678453"/>
            <a:chOff x="5924846" y="3259697"/>
            <a:chExt cx="1430749" cy="1430749"/>
          </a:xfrm>
        </p:grpSpPr>
        <p:pic>
          <p:nvPicPr>
            <p:cNvPr id="753" name="Google Shape;753;p69" descr="Water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924846" y="3259697"/>
              <a:ext cx="1430749" cy="1430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4" name="Google Shape;754;p69" descr="Plant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83020" y="3600288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55" name="Google Shape;755;p69"/>
          <p:cNvGrpSpPr/>
          <p:nvPr/>
        </p:nvGrpSpPr>
        <p:grpSpPr>
          <a:xfrm>
            <a:off x="5089704" y="5523073"/>
            <a:ext cx="798721" cy="670385"/>
            <a:chOff x="6134264" y="2204755"/>
            <a:chExt cx="1426464" cy="1426464"/>
          </a:xfrm>
        </p:grpSpPr>
        <p:pic>
          <p:nvPicPr>
            <p:cNvPr id="756" name="Google Shape;756;p69" descr="Water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134264" y="2204755"/>
              <a:ext cx="1426464" cy="14264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7" name="Google Shape;757;p69" descr="Watering pot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570572" y="2736967"/>
              <a:ext cx="580892" cy="580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58" name="Google Shape;758;p69"/>
          <p:cNvSpPr txBox="1"/>
          <p:nvPr/>
        </p:nvSpPr>
        <p:spPr>
          <a:xfrm>
            <a:off x="5578240" y="1821429"/>
            <a:ext cx="338634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Irrigation management engine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Calculate optimum irrigation based on demand and supply of water</a:t>
            </a:r>
            <a:endParaRPr/>
          </a:p>
        </p:txBody>
      </p:sp>
      <p:grpSp>
        <p:nvGrpSpPr>
          <p:cNvPr id="759" name="Google Shape;759;p69"/>
          <p:cNvGrpSpPr/>
          <p:nvPr/>
        </p:nvGrpSpPr>
        <p:grpSpPr>
          <a:xfrm>
            <a:off x="5619140" y="2560093"/>
            <a:ext cx="1921028" cy="1927891"/>
            <a:chOff x="6096000" y="2851852"/>
            <a:chExt cx="1327465" cy="1332208"/>
          </a:xfrm>
        </p:grpSpPr>
        <p:pic>
          <p:nvPicPr>
            <p:cNvPr id="760" name="Google Shape;760;p69" descr="Single gear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443618" y="2851852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1" name="Google Shape;761;p69" descr="Single gear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096000" y="3023221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2" name="Google Shape;762;p69" descr="Single gear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509065" y="3269660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3" name="Google Shape;763;p69"/>
          <p:cNvSpPr/>
          <p:nvPr/>
        </p:nvSpPr>
        <p:spPr>
          <a:xfrm>
            <a:off x="4765361" y="2602348"/>
            <a:ext cx="860412" cy="67845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1B48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4" name="Google Shape;764;p6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75225" y="2072029"/>
            <a:ext cx="987558" cy="2138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6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795186" y="2072026"/>
            <a:ext cx="987558" cy="213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69" descr="A close up of a logo&#10;&#10;Description generated with high confidenc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423103" y="2027175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6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645200" y="4187623"/>
            <a:ext cx="758283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6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434194" y="5448061"/>
            <a:ext cx="100361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6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434194" y="3055482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6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525634" y="4189566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6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627603" y="2115621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69"/>
          <p:cNvSpPr/>
          <p:nvPr/>
        </p:nvSpPr>
        <p:spPr>
          <a:xfrm>
            <a:off x="2597312" y="2257826"/>
            <a:ext cx="522281" cy="44711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1B48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69"/>
          <p:cNvSpPr txBox="1"/>
          <p:nvPr/>
        </p:nvSpPr>
        <p:spPr>
          <a:xfrm>
            <a:off x="271235" y="4072412"/>
            <a:ext cx="272134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Crop stress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Observe by satellites &amp; sensors</a:t>
            </a:r>
            <a:endParaRPr/>
          </a:p>
        </p:txBody>
      </p:sp>
      <p:sp>
        <p:nvSpPr>
          <p:cNvPr id="774" name="Google Shape;774;p69"/>
          <p:cNvSpPr/>
          <p:nvPr/>
        </p:nvSpPr>
        <p:spPr>
          <a:xfrm>
            <a:off x="203986" y="1086430"/>
            <a:ext cx="4272574" cy="390480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69"/>
          <p:cNvSpPr/>
          <p:nvPr/>
        </p:nvSpPr>
        <p:spPr>
          <a:xfrm>
            <a:off x="203986" y="5145480"/>
            <a:ext cx="4272574" cy="1288879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69"/>
          <p:cNvSpPr/>
          <p:nvPr/>
        </p:nvSpPr>
        <p:spPr>
          <a:xfrm rot="-2866946">
            <a:off x="4720862" y="4919143"/>
            <a:ext cx="860412" cy="67845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1B48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69"/>
          <p:cNvSpPr/>
          <p:nvPr/>
        </p:nvSpPr>
        <p:spPr>
          <a:xfrm>
            <a:off x="7795486" y="3089773"/>
            <a:ext cx="860412" cy="67845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1B487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69"/>
          <p:cNvSpPr txBox="1"/>
          <p:nvPr/>
        </p:nvSpPr>
        <p:spPr>
          <a:xfrm>
            <a:off x="8870529" y="4297908"/>
            <a:ext cx="3117485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Irrigation scheduler</a:t>
            </a:r>
            <a:endParaRPr/>
          </a:p>
          <a:p>
            <a:pPr marL="174625" marR="0" lvl="0" indent="-174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Customers can follow our irrigation suggestion</a:t>
            </a:r>
            <a:endParaRPr/>
          </a:p>
          <a:p>
            <a:pPr marL="174625" marR="0" lvl="0" indent="-1746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Schedule with their own irrigation on PC or phone</a:t>
            </a:r>
            <a:endParaRPr/>
          </a:p>
          <a:p>
            <a:pPr marL="174625" marR="0" lvl="0" indent="-857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70"/>
          <p:cNvSpPr txBox="1">
            <a:spLocks noGrp="1"/>
          </p:cNvSpPr>
          <p:nvPr>
            <p:ph type="title"/>
          </p:nvPr>
        </p:nvSpPr>
        <p:spPr>
          <a:xfrm>
            <a:off x="265255" y="304030"/>
            <a:ext cx="9670232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usitana"/>
              <a:buNone/>
            </a:pPr>
            <a:endParaRPr/>
          </a:p>
        </p:txBody>
      </p:sp>
      <p:sp>
        <p:nvSpPr>
          <p:cNvPr id="784" name="Google Shape;784;p70"/>
          <p:cNvSpPr txBox="1">
            <a:spLocks noGrp="1"/>
          </p:cNvSpPr>
          <p:nvPr>
            <p:ph type="body" idx="1"/>
          </p:nvPr>
        </p:nvSpPr>
        <p:spPr>
          <a:xfrm>
            <a:off x="393292" y="1341120"/>
            <a:ext cx="11405416" cy="5111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Granularity</a:t>
            </a: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More ML and AI</a:t>
            </a:r>
            <a:endParaRPr/>
          </a:p>
          <a:p>
            <a:pPr marL="45720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Sensors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71"/>
          <p:cNvSpPr txBox="1">
            <a:spLocks noGrp="1"/>
          </p:cNvSpPr>
          <p:nvPr>
            <p:ph type="title"/>
          </p:nvPr>
        </p:nvSpPr>
        <p:spPr>
          <a:xfrm>
            <a:off x="609599" y="93785"/>
            <a:ext cx="10374923" cy="1201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Farm(x) Yield Prediction Compared to Competitors</a:t>
            </a:r>
            <a:endParaRPr/>
          </a:p>
        </p:txBody>
      </p:sp>
      <p:sp>
        <p:nvSpPr>
          <p:cNvPr id="790" name="Google Shape;790;p71"/>
          <p:cNvSpPr txBox="1">
            <a:spLocks noGrp="1"/>
          </p:cNvSpPr>
          <p:nvPr>
            <p:ph type="sldNum" idx="12"/>
          </p:nvPr>
        </p:nvSpPr>
        <p:spPr>
          <a:xfrm>
            <a:off x="11569866" y="6630670"/>
            <a:ext cx="45720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  <p:sp>
        <p:nvSpPr>
          <p:cNvPr id="791" name="Google Shape;791;p71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06/25/2020</a:t>
            </a:r>
            <a:endParaRPr/>
          </a:p>
        </p:txBody>
      </p:sp>
      <p:graphicFrame>
        <p:nvGraphicFramePr>
          <p:cNvPr id="792" name="Google Shape;792;p71"/>
          <p:cNvGraphicFramePr/>
          <p:nvPr/>
        </p:nvGraphicFramePr>
        <p:xfrm>
          <a:off x="609599" y="2233941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{C5C92931-C138-4825-A7C6-D4B565A3CDB0}</a:tableStyleId>
              </a:tblPr>
              <a:tblGrid>
                <a:gridCol w="2039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8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5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15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784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Data sources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Services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Farm(x)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3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Climate.com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Satellite, weather, imagery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Crop health, variable rate seed and fertilization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More services than yield prediction.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Yield prediction based on sensors, satellite data.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Testing Farm(x)’s solution for data accuracy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3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Ceres Imaging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Aerial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Identification of irrigation problems, nutrient deficiencies, pest for broad crops. No yield prediction.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Identify irrigation problems, anomaly detection. Yield prediction.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7"/>
          <p:cNvSpPr txBox="1">
            <a:spLocks noGrp="1"/>
          </p:cNvSpPr>
          <p:nvPr>
            <p:ph type="sldNum" idx="12"/>
          </p:nvPr>
        </p:nvSpPr>
        <p:spPr>
          <a:xfrm>
            <a:off x="11695591" y="6554273"/>
            <a:ext cx="4572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16" name="Google Shape;216;p27"/>
          <p:cNvSpPr txBox="1">
            <a:spLocks noGrp="1"/>
          </p:cNvSpPr>
          <p:nvPr>
            <p:ph type="dt" idx="4294967295"/>
          </p:nvPr>
        </p:nvSpPr>
        <p:spPr>
          <a:xfrm>
            <a:off x="0" y="6478073"/>
            <a:ext cx="35547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©2019 Farm(x) Confidential &amp; Proprietary v1.3 </a:t>
            </a:r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title"/>
          </p:nvPr>
        </p:nvSpPr>
        <p:spPr>
          <a:xfrm>
            <a:off x="343052" y="213689"/>
            <a:ext cx="96330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usitana"/>
              <a:buNone/>
            </a:pPr>
            <a:r>
              <a:rPr lang="en-US" sz="3200"/>
              <a:t>To get this information, we started to assemble  these data</a:t>
            </a:r>
            <a:endParaRPr/>
          </a:p>
        </p:txBody>
      </p:sp>
      <p:graphicFrame>
        <p:nvGraphicFramePr>
          <p:cNvPr id="218" name="Google Shape;218;p27"/>
          <p:cNvGraphicFramePr/>
          <p:nvPr/>
        </p:nvGraphicFramePr>
        <p:xfrm>
          <a:off x="4185325" y="1891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{ECF8E045-B056-4FDD-93F6-7A1A1B292E1E}</a:tableStyleId>
              </a:tblPr>
              <a:tblGrid>
                <a:gridCol w="2503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3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3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4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We started with 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We found we needed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b="1"/>
                        <a:t>Our response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Satellite Imaging data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Good but not granular enough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Modelling but need better data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4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CIMIS weather data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Hyperlocal weather not enough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Satellite + hyperlocal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225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3rd party soil probes for soil conditions, water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Better accuracy, all soil types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Built our own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6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Better determination of where irrigated water was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Built our own water pressure sensor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6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NOAA frost warnings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microclimate frost prediction, spatially and at different heights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Built a frost modelling and simple infrastructure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19" name="Google Shape;219;p27"/>
          <p:cNvPicPr preferRelativeResize="0"/>
          <p:nvPr/>
        </p:nvPicPr>
        <p:blipFill rotWithShape="1">
          <a:blip r:embed="rId3">
            <a:alphaModFix/>
          </a:blip>
          <a:srcRect b="10626"/>
          <a:stretch/>
        </p:blipFill>
        <p:spPr>
          <a:xfrm>
            <a:off x="12" y="1525691"/>
            <a:ext cx="3851099" cy="4952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72"/>
          <p:cNvSpPr txBox="1">
            <a:spLocks noGrp="1"/>
          </p:cNvSpPr>
          <p:nvPr>
            <p:ph type="title"/>
          </p:nvPr>
        </p:nvSpPr>
        <p:spPr>
          <a:xfrm>
            <a:off x="265255" y="304030"/>
            <a:ext cx="9670232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usitana"/>
              <a:buNone/>
            </a:pPr>
            <a:r>
              <a:rPr lang="en-US" sz="3600"/>
              <a:t>Farm(x)’s yield prediction significantly better</a:t>
            </a:r>
            <a:endParaRPr/>
          </a:p>
        </p:txBody>
      </p:sp>
      <p:sp>
        <p:nvSpPr>
          <p:cNvPr id="799" name="Google Shape;799;p72"/>
          <p:cNvSpPr txBox="1">
            <a:spLocks noGrp="1"/>
          </p:cNvSpPr>
          <p:nvPr>
            <p:ph type="sldNum" idx="12"/>
          </p:nvPr>
        </p:nvSpPr>
        <p:spPr>
          <a:xfrm>
            <a:off x="11695591" y="6554273"/>
            <a:ext cx="4572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  <p:pic>
        <p:nvPicPr>
          <p:cNvPr id="800" name="Google Shape;800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51827" y="2967817"/>
            <a:ext cx="875973" cy="1482890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72"/>
          <p:cNvSpPr txBox="1"/>
          <p:nvPr/>
        </p:nvSpPr>
        <p:spPr>
          <a:xfrm>
            <a:off x="6698731" y="2095304"/>
            <a:ext cx="4956727" cy="814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9C765"/>
              </a:buClr>
              <a:buSzPts val="2800"/>
              <a:buFont typeface="Arial"/>
              <a:buNone/>
            </a:pPr>
            <a:r>
              <a:rPr lang="en-US" sz="24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How we do it…</a:t>
            </a:r>
            <a:endParaRPr/>
          </a:p>
        </p:txBody>
      </p:sp>
      <p:pic>
        <p:nvPicPr>
          <p:cNvPr id="802" name="Google Shape;802;p72"/>
          <p:cNvPicPr preferRelativeResize="0"/>
          <p:nvPr/>
        </p:nvPicPr>
        <p:blipFill rotWithShape="1">
          <a:blip r:embed="rId4">
            <a:alphaModFix/>
          </a:blip>
          <a:srcRect r="51843" b="14969"/>
          <a:stretch/>
        </p:blipFill>
        <p:spPr>
          <a:xfrm>
            <a:off x="8146778" y="2792900"/>
            <a:ext cx="3577418" cy="1837095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72"/>
          <p:cNvSpPr txBox="1"/>
          <p:nvPr/>
        </p:nvSpPr>
        <p:spPr>
          <a:xfrm>
            <a:off x="6737615" y="4565750"/>
            <a:ext cx="11496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Email report</a:t>
            </a:r>
            <a:endParaRPr/>
          </a:p>
        </p:txBody>
      </p:sp>
      <p:pic>
        <p:nvPicPr>
          <p:cNvPr id="804" name="Google Shape;804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1280" y="4121771"/>
            <a:ext cx="4403839" cy="2301845"/>
          </a:xfrm>
          <a:prstGeom prst="rect">
            <a:avLst/>
          </a:prstGeom>
          <a:noFill/>
          <a:ln w="9525" cap="flat" cmpd="sng">
            <a:solidFill>
              <a:srgbClr val="1B487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05" name="Google Shape;805;p72"/>
          <p:cNvSpPr txBox="1"/>
          <p:nvPr/>
        </p:nvSpPr>
        <p:spPr>
          <a:xfrm>
            <a:off x="265255" y="1473472"/>
            <a:ext cx="10854689" cy="2020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9C765"/>
              </a:buClr>
              <a:buSzPts val="28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Starts in June each year thru harvest</a:t>
            </a:r>
            <a:endParaRPr/>
          </a:p>
          <a:p>
            <a: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9C765"/>
              </a:buClr>
              <a:buSzPts val="28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96% accuracy</a:t>
            </a:r>
            <a:endParaRPr/>
          </a:p>
          <a:p>
            <a: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9C765"/>
              </a:buClr>
              <a:buSzPts val="28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Bi-weekly prediction updates</a:t>
            </a:r>
            <a:endParaRPr/>
          </a:p>
          <a:p>
            <a: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9C765"/>
              </a:buClr>
              <a:buSzPts val="28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Email notification</a:t>
            </a:r>
            <a:endParaRPr/>
          </a:p>
          <a:p>
            <a:pPr marL="5080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9C765"/>
              </a:buClr>
              <a:buSzPts val="2800"/>
              <a:buFont typeface="Arial"/>
              <a:buNone/>
            </a:pPr>
            <a:endParaRPr sz="2400" b="1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73"/>
          <p:cNvSpPr txBox="1">
            <a:spLocks noGrp="1"/>
          </p:cNvSpPr>
          <p:nvPr>
            <p:ph type="title"/>
          </p:nvPr>
        </p:nvSpPr>
        <p:spPr>
          <a:xfrm>
            <a:off x="265255" y="304030"/>
            <a:ext cx="9670232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usitana"/>
              <a:buNone/>
            </a:pPr>
            <a:r>
              <a:rPr lang="en-US"/>
              <a:t>Comprehensive Sensing &amp; Data Collection</a:t>
            </a:r>
            <a:endParaRPr/>
          </a:p>
        </p:txBody>
      </p:sp>
      <p:graphicFrame>
        <p:nvGraphicFramePr>
          <p:cNvPr id="812" name="Google Shape;812;p73"/>
          <p:cNvGraphicFramePr/>
          <p:nvPr/>
        </p:nvGraphicFramePr>
        <p:xfrm>
          <a:off x="281399" y="108643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{C5C92931-C138-4825-A7C6-D4B565A3CDB0}</a:tableStyleId>
              </a:tblPr>
              <a:tblGrid>
                <a:gridCol w="175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0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6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6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4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4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41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5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Data Needed</a:t>
                      </a:r>
                      <a:endParaRPr/>
                    </a:p>
                  </a:txBody>
                  <a:tcPr marL="91450" marR="91450" marT="45725" marB="45725" anchor="ctr"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FarmX Usage</a:t>
                      </a:r>
                      <a:endParaRPr/>
                    </a:p>
                  </a:txBody>
                  <a:tcPr marL="91450" marR="91450" marT="45725" marB="45725" anchor="ctr"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Sensor(s)</a:t>
                      </a:r>
                      <a:endParaRPr/>
                    </a:p>
                  </a:txBody>
                  <a:tcPr marL="91450" marR="91450" marT="45725" marB="45725" anchor="ctr"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FarmX or third party dev.</a:t>
                      </a:r>
                      <a:endParaRPr/>
                    </a:p>
                  </a:txBody>
                  <a:tcPr marL="91450" marR="91450" marT="45725" marB="45725" anchor="ctr"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Company using data</a:t>
                      </a:r>
                      <a:endParaRPr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FarmX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CropX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Arable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Imagery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NDVI, NDWI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Satellite, aerial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Third party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Weather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ETc, Chill Portions, Irrigation Management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Rain, wind, temp, humidity, solar flux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Third party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Plant Health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Crop Stress, Irrigation Management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Infrared Radiometer, Dendrometer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Third party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Arial"/>
                        <a:buNone/>
                      </a:pPr>
                      <a:r>
                        <a:rPr lang="en-US"/>
                        <a:t>✓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Sub-surface Soil Moisture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Irrigation Management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Sub-surface soil moisture sensor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u="none" strike="noStrike" cap="none"/>
                        <a:t>FarmX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Irrigation Water Pressure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Irrigation Management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Water Pressure Sensor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FarmX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Switch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Water Flow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Irrigation Management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Water Flow Counter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Third party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System Health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System &amp; battery Health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RF RSSI, Power Stats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u="none" strike="noStrike" cap="none"/>
                        <a:t>FarmX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Leaf Wetness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Pest Pressure, Disease Risk, Plant Health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Leaf Wetness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Third party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Frost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Frost Prediction and mitigation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Bud/Leaf Frost, Inversion Layer Frost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Third party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13" name="Google Shape;813;p73"/>
          <p:cNvSpPr txBox="1"/>
          <p:nvPr/>
        </p:nvSpPr>
        <p:spPr>
          <a:xfrm>
            <a:off x="11569866" y="6630670"/>
            <a:ext cx="45720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sz="11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74"/>
          <p:cNvSpPr txBox="1">
            <a:spLocks noGrp="1"/>
          </p:cNvSpPr>
          <p:nvPr>
            <p:ph type="sldNum" idx="12"/>
          </p:nvPr>
        </p:nvSpPr>
        <p:spPr>
          <a:xfrm>
            <a:off x="11695591" y="6554273"/>
            <a:ext cx="4572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  <p:sp>
        <p:nvSpPr>
          <p:cNvPr id="820" name="Google Shape;820;p74"/>
          <p:cNvSpPr txBox="1"/>
          <p:nvPr/>
        </p:nvSpPr>
        <p:spPr>
          <a:xfrm>
            <a:off x="8672513" y="3600450"/>
            <a:ext cx="20002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74"/>
          <p:cNvSpPr txBox="1">
            <a:spLocks noGrp="1"/>
          </p:cNvSpPr>
          <p:nvPr>
            <p:ph type="title"/>
          </p:nvPr>
        </p:nvSpPr>
        <p:spPr>
          <a:xfrm>
            <a:off x="457200" y="222750"/>
            <a:ext cx="91182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Calibri"/>
              <a:buNone/>
            </a:pPr>
            <a:r>
              <a:rPr lang="en-US" b="0">
                <a:latin typeface="Lusitana"/>
                <a:ea typeface="Lusitana"/>
                <a:cs typeface="Lusitana"/>
                <a:sym typeface="Lusitana"/>
              </a:rPr>
              <a:t>Reported Savings</a:t>
            </a:r>
            <a:endParaRPr b="0">
              <a:latin typeface="Lusitana"/>
              <a:ea typeface="Lusitana"/>
              <a:cs typeface="Lusitana"/>
              <a:sym typeface="Lusitana"/>
            </a:endParaRPr>
          </a:p>
        </p:txBody>
      </p:sp>
      <p:graphicFrame>
        <p:nvGraphicFramePr>
          <p:cNvPr id="822" name="Google Shape;822;p74"/>
          <p:cNvGraphicFramePr/>
          <p:nvPr/>
        </p:nvGraphicFramePr>
        <p:xfrm>
          <a:off x="451350" y="1944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{3E261D9F-ADFE-4E65-A181-4F540FE52B34}</a:tableStyleId>
              </a:tblPr>
              <a:tblGrid>
                <a:gridCol w="4466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7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1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WET YEAR</a:t>
                      </a:r>
                      <a:endParaRPr sz="2400" u="none" strike="noStrike" cap="none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accent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DROUGHT YEAR</a:t>
                      </a:r>
                      <a:endParaRPr sz="2400" u="none" strike="noStrike" cap="none">
                        <a:solidFill>
                          <a:schemeClr val="accent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@ $50/acre for Farm(x)</a:t>
                      </a:r>
                      <a:endParaRPr sz="24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182875" marB="18287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$100/acre</a:t>
                      </a:r>
                      <a:endParaRPr sz="24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182875" marB="18287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$200/acre</a:t>
                      </a:r>
                      <a:endParaRPr sz="24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182875" marB="18287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@ 15% less water usage</a:t>
                      </a:r>
                      <a:endParaRPr sz="24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182875" marB="18287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2x savings over </a:t>
                      </a:r>
                      <a:br>
                        <a:rPr lang="en-US" sz="24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</a:br>
                      <a:r>
                        <a:rPr lang="en-US" sz="24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Farm(x) costs</a:t>
                      </a:r>
                      <a:endParaRPr sz="24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182875" marB="18287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4x savings over </a:t>
                      </a:r>
                      <a:br>
                        <a:rPr lang="en-US" sz="2400" u="none" strike="noStrike" cap="non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</a:b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Farm(x) costs</a:t>
                      </a:r>
                      <a:endParaRPr sz="24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182875" marB="18287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8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Cost of water</a:t>
                      </a:r>
                      <a:endParaRPr sz="24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182875" marB="18287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$400/AF</a:t>
                      </a:r>
                      <a:endParaRPr sz="24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182875" marB="18287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$1600/AF</a:t>
                      </a:r>
                      <a:endParaRPr sz="24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182875" marB="18287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75"/>
          <p:cNvSpPr txBox="1">
            <a:spLocks noGrp="1"/>
          </p:cNvSpPr>
          <p:nvPr>
            <p:ph type="title"/>
          </p:nvPr>
        </p:nvSpPr>
        <p:spPr>
          <a:xfrm>
            <a:off x="609600" y="222752"/>
            <a:ext cx="99568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Summary of Savings</a:t>
            </a:r>
            <a:endParaRPr/>
          </a:p>
        </p:txBody>
      </p:sp>
      <p:sp>
        <p:nvSpPr>
          <p:cNvPr id="828" name="Google Shape;828;p75"/>
          <p:cNvSpPr txBox="1">
            <a:spLocks noGrp="1"/>
          </p:cNvSpPr>
          <p:nvPr>
            <p:ph type="ftr" idx="11"/>
          </p:nvPr>
        </p:nvSpPr>
        <p:spPr>
          <a:xfrm>
            <a:off x="4945380" y="6630669"/>
            <a:ext cx="230124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FarmX Confidential &amp; Proprietary</a:t>
            </a:r>
            <a:endParaRPr/>
          </a:p>
        </p:txBody>
      </p:sp>
      <p:sp>
        <p:nvSpPr>
          <p:cNvPr id="829" name="Google Shape;829;p75"/>
          <p:cNvSpPr txBox="1">
            <a:spLocks noGrp="1"/>
          </p:cNvSpPr>
          <p:nvPr>
            <p:ph type="sldNum" idx="12"/>
          </p:nvPr>
        </p:nvSpPr>
        <p:spPr>
          <a:xfrm>
            <a:off x="11569866" y="6630670"/>
            <a:ext cx="45720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  <p:sp>
        <p:nvSpPr>
          <p:cNvPr id="830" name="Google Shape;830;p75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3/27/2019</a:t>
            </a:r>
            <a:endParaRPr/>
          </a:p>
        </p:txBody>
      </p:sp>
      <p:graphicFrame>
        <p:nvGraphicFramePr>
          <p:cNvPr id="831" name="Google Shape;831;p75"/>
          <p:cNvGraphicFramePr/>
          <p:nvPr/>
        </p:nvGraphicFramePr>
        <p:xfrm>
          <a:off x="914400" y="128219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{C5C92931-C138-4825-A7C6-D4B565A3CDB0}</a:tableStyleId>
              </a:tblPr>
              <a:tblGrid>
                <a:gridCol w="116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3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7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0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9529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Crop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Acres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Water source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Water Savings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Value of water savings $/ac-yr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Value of Energy Savings $/ac-yr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Total Savings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Pistachios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528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50-50%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15%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$152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$53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$205 / acre / year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Walnuts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320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Well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35%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$210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$34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$244 / acre / year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Almonds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460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Well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15%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Not provided</a:t>
                      </a:r>
                      <a:r>
                        <a:rPr lang="en-US" sz="1400" u="none" strike="noStrike" cap="none" baseline="30000"/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$27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SWEEP verified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Walnuts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155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Well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35%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Not provided</a:t>
                      </a:r>
                      <a:r>
                        <a:rPr lang="en-US" sz="1400" u="none" strike="noStrike" cap="none" baseline="30000"/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$52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SWEEP verified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Almonds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160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Surface 70%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17%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$189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$30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Deep wells used 30% of the time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32" name="Google Shape;832;p75"/>
          <p:cNvSpPr txBox="1"/>
          <p:nvPr/>
        </p:nvSpPr>
        <p:spPr>
          <a:xfrm>
            <a:off x="914400" y="5310130"/>
            <a:ext cx="751244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Note: 1 – Verified savings in volume. Do not have information on cost of water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663" y="1050414"/>
            <a:ext cx="5241453" cy="1700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8656" y="5027505"/>
            <a:ext cx="5272712" cy="1603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6224" y="3004971"/>
            <a:ext cx="5286316" cy="1697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76" descr="Pistachio_Stages_L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40" y="1112842"/>
            <a:ext cx="5441067" cy="4257061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76"/>
          <p:cNvSpPr/>
          <p:nvPr/>
        </p:nvSpPr>
        <p:spPr>
          <a:xfrm>
            <a:off x="6984662" y="1425858"/>
            <a:ext cx="5311192" cy="1360278"/>
          </a:xfrm>
          <a:prstGeom prst="rect">
            <a:avLst/>
          </a:prstGeom>
          <a:solidFill>
            <a:srgbClr val="00FF00">
              <a:alpha val="21960"/>
            </a:srgbClr>
          </a:solidFill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76"/>
          <p:cNvSpPr/>
          <p:nvPr/>
        </p:nvSpPr>
        <p:spPr>
          <a:xfrm>
            <a:off x="6984662" y="2786136"/>
            <a:ext cx="5311192" cy="1360278"/>
          </a:xfrm>
          <a:prstGeom prst="rect">
            <a:avLst/>
          </a:prstGeom>
          <a:solidFill>
            <a:srgbClr val="FF0000">
              <a:alpha val="21960"/>
            </a:srgbClr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76"/>
          <p:cNvSpPr txBox="1">
            <a:spLocks noGrp="1"/>
          </p:cNvSpPr>
          <p:nvPr>
            <p:ph type="title"/>
          </p:nvPr>
        </p:nvSpPr>
        <p:spPr>
          <a:xfrm>
            <a:off x="609600" y="222752"/>
            <a:ext cx="8965721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Maximizing Root Zone Efficiency</a:t>
            </a:r>
            <a:endParaRPr/>
          </a:p>
        </p:txBody>
      </p:sp>
      <p:sp>
        <p:nvSpPr>
          <p:cNvPr id="845" name="Google Shape;845;p76"/>
          <p:cNvSpPr txBox="1">
            <a:spLocks noGrp="1"/>
          </p:cNvSpPr>
          <p:nvPr>
            <p:ph type="ftr" idx="11"/>
          </p:nvPr>
        </p:nvSpPr>
        <p:spPr>
          <a:xfrm>
            <a:off x="4945380" y="6630669"/>
            <a:ext cx="230124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FarmX Confidential &amp; Proprietary</a:t>
            </a:r>
            <a:endParaRPr/>
          </a:p>
        </p:txBody>
      </p:sp>
      <p:sp>
        <p:nvSpPr>
          <p:cNvPr id="846" name="Google Shape;846;p76"/>
          <p:cNvSpPr txBox="1">
            <a:spLocks noGrp="1"/>
          </p:cNvSpPr>
          <p:nvPr>
            <p:ph type="sldNum" idx="12"/>
          </p:nvPr>
        </p:nvSpPr>
        <p:spPr>
          <a:xfrm>
            <a:off x="11569866" y="6630670"/>
            <a:ext cx="45720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  <p:sp>
        <p:nvSpPr>
          <p:cNvPr id="847" name="Google Shape;847;p76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3/27/2019</a:t>
            </a:r>
            <a:endParaRPr/>
          </a:p>
        </p:txBody>
      </p:sp>
      <p:sp>
        <p:nvSpPr>
          <p:cNvPr id="848" name="Google Shape;848;p76"/>
          <p:cNvSpPr txBox="1"/>
          <p:nvPr/>
        </p:nvSpPr>
        <p:spPr>
          <a:xfrm>
            <a:off x="6984662" y="3004610"/>
            <a:ext cx="205826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Irrigation with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fertilizer should not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 below 40”</a:t>
            </a:r>
            <a:endParaRPr/>
          </a:p>
        </p:txBody>
      </p:sp>
      <p:sp>
        <p:nvSpPr>
          <p:cNvPr id="849" name="Google Shape;849;p76"/>
          <p:cNvSpPr txBox="1"/>
          <p:nvPr/>
        </p:nvSpPr>
        <p:spPr>
          <a:xfrm>
            <a:off x="9951470" y="1056526"/>
            <a:ext cx="142403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Orchard Tree</a:t>
            </a:r>
            <a:endParaRPr/>
          </a:p>
        </p:txBody>
      </p:sp>
      <p:sp>
        <p:nvSpPr>
          <p:cNvPr id="850" name="Google Shape;850;p76"/>
          <p:cNvSpPr txBox="1"/>
          <p:nvPr/>
        </p:nvSpPr>
        <p:spPr>
          <a:xfrm>
            <a:off x="6984662" y="1014067"/>
            <a:ext cx="14324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Ground Level</a:t>
            </a:r>
            <a:endParaRPr/>
          </a:p>
        </p:txBody>
      </p:sp>
      <p:sp>
        <p:nvSpPr>
          <p:cNvPr id="851" name="Google Shape;851;p76"/>
          <p:cNvSpPr txBox="1"/>
          <p:nvPr/>
        </p:nvSpPr>
        <p:spPr>
          <a:xfrm>
            <a:off x="10157083" y="2337066"/>
            <a:ext cx="137499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Feeder roots</a:t>
            </a:r>
            <a:endParaRPr/>
          </a:p>
        </p:txBody>
      </p:sp>
      <p:sp>
        <p:nvSpPr>
          <p:cNvPr id="852" name="Google Shape;852;p76"/>
          <p:cNvSpPr txBox="1"/>
          <p:nvPr/>
        </p:nvSpPr>
        <p:spPr>
          <a:xfrm>
            <a:off x="9445064" y="3777082"/>
            <a:ext cx="10509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Tap roots</a:t>
            </a:r>
            <a:endParaRPr/>
          </a:p>
        </p:txBody>
      </p:sp>
      <p:grpSp>
        <p:nvGrpSpPr>
          <p:cNvPr id="853" name="Google Shape;853;p76"/>
          <p:cNvGrpSpPr/>
          <p:nvPr/>
        </p:nvGrpSpPr>
        <p:grpSpPr>
          <a:xfrm>
            <a:off x="5700910" y="3045553"/>
            <a:ext cx="633307" cy="923330"/>
            <a:chOff x="324465" y="3992165"/>
            <a:chExt cx="633307" cy="923330"/>
          </a:xfrm>
        </p:grpSpPr>
        <p:cxnSp>
          <p:nvCxnSpPr>
            <p:cNvPr id="854" name="Google Shape;854;p76"/>
            <p:cNvCxnSpPr/>
            <p:nvPr/>
          </p:nvCxnSpPr>
          <p:spPr>
            <a:xfrm>
              <a:off x="324465" y="4123649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BFC1C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55" name="Google Shape;855;p76"/>
            <p:cNvCxnSpPr/>
            <p:nvPr/>
          </p:nvCxnSpPr>
          <p:spPr>
            <a:xfrm>
              <a:off x="324465" y="4252451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33CC3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56" name="Google Shape;856;p76"/>
            <p:cNvCxnSpPr/>
            <p:nvPr/>
          </p:nvCxnSpPr>
          <p:spPr>
            <a:xfrm>
              <a:off x="324465" y="4383274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BCE29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57" name="Google Shape;857;p76"/>
            <p:cNvCxnSpPr/>
            <p:nvPr/>
          </p:nvCxnSpPr>
          <p:spPr>
            <a:xfrm>
              <a:off x="324465" y="4515959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FF996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58" name="Google Shape;858;p76"/>
            <p:cNvCxnSpPr/>
            <p:nvPr/>
          </p:nvCxnSpPr>
          <p:spPr>
            <a:xfrm>
              <a:off x="324465" y="4656559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59" name="Google Shape;859;p76"/>
            <p:cNvCxnSpPr/>
            <p:nvPr/>
          </p:nvCxnSpPr>
          <p:spPr>
            <a:xfrm>
              <a:off x="324465" y="4785361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60" name="Google Shape;860;p76"/>
            <p:cNvSpPr txBox="1"/>
            <p:nvPr/>
          </p:nvSpPr>
          <p:spPr>
            <a:xfrm>
              <a:off x="609600" y="3992165"/>
              <a:ext cx="3481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16”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24”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32”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40”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48”</a:t>
              </a:r>
              <a:endParaRPr/>
            </a:p>
          </p:txBody>
        </p:sp>
      </p:grpSp>
      <p:sp>
        <p:nvSpPr>
          <p:cNvPr id="861" name="Google Shape;861;p76"/>
          <p:cNvSpPr txBox="1"/>
          <p:nvPr/>
        </p:nvSpPr>
        <p:spPr>
          <a:xfrm>
            <a:off x="224596" y="2703863"/>
            <a:ext cx="582437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borderline irrigation. No response at 48” but 40” response</a:t>
            </a:r>
            <a:endParaRPr/>
          </a:p>
        </p:txBody>
      </p:sp>
      <p:sp>
        <p:nvSpPr>
          <p:cNvPr id="862" name="Google Shape;862;p76"/>
          <p:cNvSpPr txBox="1"/>
          <p:nvPr/>
        </p:nvSpPr>
        <p:spPr>
          <a:xfrm>
            <a:off x="10663489" y="3247473"/>
            <a:ext cx="18127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Waste zone</a:t>
            </a:r>
            <a:endParaRPr/>
          </a:p>
        </p:txBody>
      </p:sp>
      <p:sp>
        <p:nvSpPr>
          <p:cNvPr id="863" name="Google Shape;863;p76"/>
          <p:cNvSpPr txBox="1"/>
          <p:nvPr/>
        </p:nvSpPr>
        <p:spPr>
          <a:xfrm>
            <a:off x="275663" y="4714018"/>
            <a:ext cx="465841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Bad irrigation. 48” moisture picks up on 9/21</a:t>
            </a:r>
            <a:endParaRPr/>
          </a:p>
        </p:txBody>
      </p:sp>
      <p:sp>
        <p:nvSpPr>
          <p:cNvPr id="864" name="Google Shape;864;p76"/>
          <p:cNvSpPr/>
          <p:nvPr/>
        </p:nvSpPr>
        <p:spPr>
          <a:xfrm rot="8832353">
            <a:off x="2329287" y="3476490"/>
            <a:ext cx="237389" cy="16107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69A1D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76"/>
          <p:cNvSpPr/>
          <p:nvPr/>
        </p:nvSpPr>
        <p:spPr>
          <a:xfrm>
            <a:off x="2800126" y="5127870"/>
            <a:ext cx="237389" cy="16107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6" name="Google Shape;866;p76"/>
          <p:cNvGrpSpPr/>
          <p:nvPr/>
        </p:nvGrpSpPr>
        <p:grpSpPr>
          <a:xfrm>
            <a:off x="5710349" y="5127870"/>
            <a:ext cx="633307" cy="923330"/>
            <a:chOff x="324465" y="3992165"/>
            <a:chExt cx="633307" cy="923330"/>
          </a:xfrm>
        </p:grpSpPr>
        <p:cxnSp>
          <p:nvCxnSpPr>
            <p:cNvPr id="867" name="Google Shape;867;p76"/>
            <p:cNvCxnSpPr/>
            <p:nvPr/>
          </p:nvCxnSpPr>
          <p:spPr>
            <a:xfrm>
              <a:off x="324465" y="4123649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BFC1C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68" name="Google Shape;868;p76"/>
            <p:cNvCxnSpPr/>
            <p:nvPr/>
          </p:nvCxnSpPr>
          <p:spPr>
            <a:xfrm>
              <a:off x="324465" y="4252451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33CC3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69" name="Google Shape;869;p76"/>
            <p:cNvCxnSpPr/>
            <p:nvPr/>
          </p:nvCxnSpPr>
          <p:spPr>
            <a:xfrm>
              <a:off x="324465" y="4383274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BCE29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70" name="Google Shape;870;p76"/>
            <p:cNvCxnSpPr/>
            <p:nvPr/>
          </p:nvCxnSpPr>
          <p:spPr>
            <a:xfrm>
              <a:off x="324465" y="4515959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FF996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71" name="Google Shape;871;p76"/>
            <p:cNvCxnSpPr/>
            <p:nvPr/>
          </p:nvCxnSpPr>
          <p:spPr>
            <a:xfrm>
              <a:off x="324465" y="4656559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72" name="Google Shape;872;p76"/>
            <p:cNvCxnSpPr/>
            <p:nvPr/>
          </p:nvCxnSpPr>
          <p:spPr>
            <a:xfrm>
              <a:off x="324465" y="4785361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73" name="Google Shape;873;p76"/>
            <p:cNvSpPr txBox="1"/>
            <p:nvPr/>
          </p:nvSpPr>
          <p:spPr>
            <a:xfrm>
              <a:off x="609600" y="3992165"/>
              <a:ext cx="3481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16”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24”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32”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40”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48”</a:t>
              </a:r>
              <a:endParaRPr/>
            </a:p>
          </p:txBody>
        </p:sp>
      </p:grpSp>
      <p:sp>
        <p:nvSpPr>
          <p:cNvPr id="874" name="Google Shape;874;p76"/>
          <p:cNvSpPr txBox="1"/>
          <p:nvPr/>
        </p:nvSpPr>
        <p:spPr>
          <a:xfrm>
            <a:off x="311529" y="752002"/>
            <a:ext cx="582437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Good irrigation. No response at 48” but 40” response</a:t>
            </a:r>
            <a:endParaRPr/>
          </a:p>
        </p:txBody>
      </p:sp>
      <p:grpSp>
        <p:nvGrpSpPr>
          <p:cNvPr id="875" name="Google Shape;875;p76"/>
          <p:cNvGrpSpPr/>
          <p:nvPr/>
        </p:nvGrpSpPr>
        <p:grpSpPr>
          <a:xfrm>
            <a:off x="5728763" y="1101454"/>
            <a:ext cx="633307" cy="923330"/>
            <a:chOff x="324465" y="3992165"/>
            <a:chExt cx="633307" cy="923330"/>
          </a:xfrm>
        </p:grpSpPr>
        <p:cxnSp>
          <p:nvCxnSpPr>
            <p:cNvPr id="876" name="Google Shape;876;p76"/>
            <p:cNvCxnSpPr/>
            <p:nvPr/>
          </p:nvCxnSpPr>
          <p:spPr>
            <a:xfrm>
              <a:off x="324465" y="4123649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77" name="Google Shape;877;p76"/>
            <p:cNvCxnSpPr/>
            <p:nvPr/>
          </p:nvCxnSpPr>
          <p:spPr>
            <a:xfrm>
              <a:off x="324465" y="4252451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33CC3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78" name="Google Shape;878;p76"/>
            <p:cNvCxnSpPr/>
            <p:nvPr/>
          </p:nvCxnSpPr>
          <p:spPr>
            <a:xfrm>
              <a:off x="324465" y="4383274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CCDFF4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79" name="Google Shape;879;p76"/>
            <p:cNvCxnSpPr/>
            <p:nvPr/>
          </p:nvCxnSpPr>
          <p:spPr>
            <a:xfrm>
              <a:off x="324465" y="4515959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F9DDD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80" name="Google Shape;880;p76"/>
            <p:cNvCxnSpPr/>
            <p:nvPr/>
          </p:nvCxnSpPr>
          <p:spPr>
            <a:xfrm>
              <a:off x="324465" y="4656559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FF996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81" name="Google Shape;881;p76"/>
            <p:cNvCxnSpPr/>
            <p:nvPr/>
          </p:nvCxnSpPr>
          <p:spPr>
            <a:xfrm>
              <a:off x="324465" y="4785361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882" name="Google Shape;882;p76"/>
            <p:cNvSpPr txBox="1"/>
            <p:nvPr/>
          </p:nvSpPr>
          <p:spPr>
            <a:xfrm>
              <a:off x="609600" y="3992165"/>
              <a:ext cx="3481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16”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24”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32”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40”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48”</a:t>
              </a:r>
              <a:endParaRPr/>
            </a:p>
          </p:txBody>
        </p:sp>
      </p:grpSp>
      <p:sp>
        <p:nvSpPr>
          <p:cNvPr id="883" name="Google Shape;883;p76"/>
          <p:cNvSpPr txBox="1"/>
          <p:nvPr/>
        </p:nvSpPr>
        <p:spPr>
          <a:xfrm>
            <a:off x="1402134" y="2212710"/>
            <a:ext cx="188856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 hour irrigation</a:t>
            </a:r>
            <a:endParaRPr/>
          </a:p>
        </p:txBody>
      </p:sp>
      <p:sp>
        <p:nvSpPr>
          <p:cNvPr id="884" name="Google Shape;884;p76"/>
          <p:cNvSpPr txBox="1"/>
          <p:nvPr/>
        </p:nvSpPr>
        <p:spPr>
          <a:xfrm>
            <a:off x="2346416" y="4140013"/>
            <a:ext cx="188856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48 hour irrigation</a:t>
            </a:r>
            <a:endParaRPr/>
          </a:p>
        </p:txBody>
      </p:sp>
      <p:sp>
        <p:nvSpPr>
          <p:cNvPr id="885" name="Google Shape;885;p76"/>
          <p:cNvSpPr txBox="1"/>
          <p:nvPr/>
        </p:nvSpPr>
        <p:spPr>
          <a:xfrm>
            <a:off x="2793180" y="6125101"/>
            <a:ext cx="1888565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96 hour irrigation</a:t>
            </a:r>
            <a:endParaRPr/>
          </a:p>
        </p:txBody>
      </p:sp>
      <p:sp>
        <p:nvSpPr>
          <p:cNvPr id="886" name="Google Shape;886;p76"/>
          <p:cNvSpPr txBox="1"/>
          <p:nvPr/>
        </p:nvSpPr>
        <p:spPr>
          <a:xfrm>
            <a:off x="6984662" y="4918886"/>
            <a:ext cx="5131138" cy="1626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9C765"/>
              </a:buClr>
              <a:buSzPts val="1500"/>
              <a:buFont typeface="Arial"/>
              <a:buChar char="•"/>
            </a:pPr>
            <a:r>
              <a:rPr lang="en-US"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Our solution predicts when water will reach below feeder roots using soil percolation rates </a:t>
            </a: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89C765"/>
              </a:buClr>
              <a:buSzPts val="1500"/>
              <a:buFont typeface="Arial"/>
              <a:buChar char="•"/>
            </a:pPr>
            <a:r>
              <a:rPr lang="en-US"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Our sensors measures the water content at depths up to 48 inches </a:t>
            </a: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rgbClr val="89C765"/>
              </a:buClr>
              <a:buSzPts val="1500"/>
              <a:buFont typeface="Arial"/>
              <a:buChar char="•"/>
            </a:pPr>
            <a:r>
              <a:rPr lang="en-US" sz="1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Our irrigation scheduling engine ensures adequate watering and reduce waste by preventing water going below feeder roots</a:t>
            </a:r>
            <a:endParaRPr/>
          </a:p>
          <a:p>
            <a:pPr marL="171450" marR="0" lvl="0" indent="-12782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7"/>
              <a:buFont typeface="Arial"/>
              <a:buNone/>
            </a:pPr>
            <a:endParaRPr sz="687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77"/>
          <p:cNvSpPr txBox="1">
            <a:spLocks noGrp="1"/>
          </p:cNvSpPr>
          <p:nvPr>
            <p:ph type="title"/>
          </p:nvPr>
        </p:nvSpPr>
        <p:spPr>
          <a:xfrm>
            <a:off x="609600" y="222752"/>
            <a:ext cx="9203765" cy="73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3600"/>
              <a:t>Keenan Farms Could Have Saved More than 7%</a:t>
            </a:r>
            <a:endParaRPr/>
          </a:p>
        </p:txBody>
      </p:sp>
      <p:sp>
        <p:nvSpPr>
          <p:cNvPr id="892" name="Google Shape;892;p77"/>
          <p:cNvSpPr txBox="1">
            <a:spLocks noGrp="1"/>
          </p:cNvSpPr>
          <p:nvPr>
            <p:ph type="ftr" idx="11"/>
          </p:nvPr>
        </p:nvSpPr>
        <p:spPr>
          <a:xfrm>
            <a:off x="4945380" y="6630669"/>
            <a:ext cx="230124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FarmX Confidential &amp; Proprietary</a:t>
            </a:r>
            <a:endParaRPr/>
          </a:p>
        </p:txBody>
      </p:sp>
      <p:sp>
        <p:nvSpPr>
          <p:cNvPr id="893" name="Google Shape;893;p77"/>
          <p:cNvSpPr txBox="1">
            <a:spLocks noGrp="1"/>
          </p:cNvSpPr>
          <p:nvPr>
            <p:ph type="sldNum" idx="12"/>
          </p:nvPr>
        </p:nvSpPr>
        <p:spPr>
          <a:xfrm>
            <a:off x="11569866" y="6630670"/>
            <a:ext cx="45720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  <p:sp>
        <p:nvSpPr>
          <p:cNvPr id="894" name="Google Shape;894;p77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3/27/2019</a:t>
            </a:r>
            <a:endParaRPr/>
          </a:p>
        </p:txBody>
      </p:sp>
      <p:grpSp>
        <p:nvGrpSpPr>
          <p:cNvPr id="895" name="Google Shape;895;p77"/>
          <p:cNvGrpSpPr/>
          <p:nvPr/>
        </p:nvGrpSpPr>
        <p:grpSpPr>
          <a:xfrm>
            <a:off x="33322" y="4201440"/>
            <a:ext cx="5770630" cy="2131708"/>
            <a:chOff x="334682" y="1379604"/>
            <a:chExt cx="6201055" cy="2561157"/>
          </a:xfrm>
        </p:grpSpPr>
        <p:pic>
          <p:nvPicPr>
            <p:cNvPr id="896" name="Google Shape;896;p7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4682" y="1379604"/>
              <a:ext cx="6201055" cy="1914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7" name="Google Shape;897;p7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9600" y="3308583"/>
              <a:ext cx="5689600" cy="6321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8" name="Google Shape;898;p77"/>
            <p:cNvSpPr/>
            <p:nvPr/>
          </p:nvSpPr>
          <p:spPr>
            <a:xfrm>
              <a:off x="541280" y="1379604"/>
              <a:ext cx="5689600" cy="2499125"/>
            </a:xfrm>
            <a:prstGeom prst="rect">
              <a:avLst/>
            </a:prstGeom>
            <a:noFill/>
            <a:ln w="12700" cap="flat" cmpd="sng">
              <a:solidFill>
                <a:srgbClr val="1B487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99" name="Google Shape;899;p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0247" y="1295313"/>
            <a:ext cx="7878823" cy="23870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0" name="Google Shape;900;p77"/>
          <p:cNvGrpSpPr/>
          <p:nvPr/>
        </p:nvGrpSpPr>
        <p:grpSpPr>
          <a:xfrm>
            <a:off x="11585834" y="2718646"/>
            <a:ext cx="633307" cy="923330"/>
            <a:chOff x="324465" y="3992165"/>
            <a:chExt cx="633307" cy="923330"/>
          </a:xfrm>
        </p:grpSpPr>
        <p:cxnSp>
          <p:nvCxnSpPr>
            <p:cNvPr id="901" name="Google Shape;901;p77"/>
            <p:cNvCxnSpPr/>
            <p:nvPr/>
          </p:nvCxnSpPr>
          <p:spPr>
            <a:xfrm>
              <a:off x="324465" y="4123649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BFC1C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02" name="Google Shape;902;p77"/>
            <p:cNvCxnSpPr/>
            <p:nvPr/>
          </p:nvCxnSpPr>
          <p:spPr>
            <a:xfrm>
              <a:off x="324465" y="4252451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33CC3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03" name="Google Shape;903;p77"/>
            <p:cNvCxnSpPr/>
            <p:nvPr/>
          </p:nvCxnSpPr>
          <p:spPr>
            <a:xfrm>
              <a:off x="324465" y="4383274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BCE29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04" name="Google Shape;904;p77"/>
            <p:cNvCxnSpPr/>
            <p:nvPr/>
          </p:nvCxnSpPr>
          <p:spPr>
            <a:xfrm>
              <a:off x="324465" y="4515959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FF996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05" name="Google Shape;905;p77"/>
            <p:cNvCxnSpPr/>
            <p:nvPr/>
          </p:nvCxnSpPr>
          <p:spPr>
            <a:xfrm>
              <a:off x="324465" y="4656559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06" name="Google Shape;906;p77"/>
            <p:cNvCxnSpPr/>
            <p:nvPr/>
          </p:nvCxnSpPr>
          <p:spPr>
            <a:xfrm>
              <a:off x="324465" y="4785361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07" name="Google Shape;907;p77"/>
            <p:cNvSpPr txBox="1"/>
            <p:nvPr/>
          </p:nvSpPr>
          <p:spPr>
            <a:xfrm>
              <a:off x="609600" y="3992165"/>
              <a:ext cx="3481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16”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24”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32”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40”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48”</a:t>
              </a:r>
              <a:endParaRPr/>
            </a:p>
          </p:txBody>
        </p:sp>
      </p:grpSp>
      <p:pic>
        <p:nvPicPr>
          <p:cNvPr id="908" name="Google Shape;908;p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12890" y="3878208"/>
            <a:ext cx="5296180" cy="2450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9" name="Google Shape;909;p77"/>
          <p:cNvGrpSpPr/>
          <p:nvPr/>
        </p:nvGrpSpPr>
        <p:grpSpPr>
          <a:xfrm>
            <a:off x="11585834" y="5374072"/>
            <a:ext cx="633307" cy="923330"/>
            <a:chOff x="324465" y="3992165"/>
            <a:chExt cx="633307" cy="923330"/>
          </a:xfrm>
        </p:grpSpPr>
        <p:cxnSp>
          <p:nvCxnSpPr>
            <p:cNvPr id="910" name="Google Shape;910;p77"/>
            <p:cNvCxnSpPr/>
            <p:nvPr/>
          </p:nvCxnSpPr>
          <p:spPr>
            <a:xfrm>
              <a:off x="324465" y="4123649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BFC1C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11" name="Google Shape;911;p77"/>
            <p:cNvCxnSpPr/>
            <p:nvPr/>
          </p:nvCxnSpPr>
          <p:spPr>
            <a:xfrm>
              <a:off x="324465" y="4252451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12" name="Google Shape;912;p77"/>
            <p:cNvCxnSpPr/>
            <p:nvPr/>
          </p:nvCxnSpPr>
          <p:spPr>
            <a:xfrm>
              <a:off x="324465" y="4383274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33CC3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13" name="Google Shape;913;p77"/>
            <p:cNvCxnSpPr/>
            <p:nvPr/>
          </p:nvCxnSpPr>
          <p:spPr>
            <a:xfrm>
              <a:off x="324465" y="4515959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FF996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14" name="Google Shape;914;p77"/>
            <p:cNvCxnSpPr/>
            <p:nvPr/>
          </p:nvCxnSpPr>
          <p:spPr>
            <a:xfrm>
              <a:off x="324465" y="4656559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CC99F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15" name="Google Shape;915;p77"/>
            <p:cNvCxnSpPr/>
            <p:nvPr/>
          </p:nvCxnSpPr>
          <p:spPr>
            <a:xfrm>
              <a:off x="324465" y="4785361"/>
              <a:ext cx="348061" cy="0"/>
            </a:xfrm>
            <a:prstGeom prst="straightConnector1">
              <a:avLst/>
            </a:prstGeom>
            <a:noFill/>
            <a:ln w="9525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16" name="Google Shape;916;p77"/>
            <p:cNvSpPr txBox="1"/>
            <p:nvPr/>
          </p:nvSpPr>
          <p:spPr>
            <a:xfrm>
              <a:off x="609600" y="3992165"/>
              <a:ext cx="348172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8”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16”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24”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32”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40”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48”</a:t>
              </a:r>
              <a:endParaRPr/>
            </a:p>
          </p:txBody>
        </p:sp>
      </p:grpSp>
      <p:pic>
        <p:nvPicPr>
          <p:cNvPr id="917" name="Google Shape;917;p7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2619" y="1331997"/>
            <a:ext cx="2952324" cy="2571922"/>
          </a:xfrm>
          <a:prstGeom prst="rect">
            <a:avLst/>
          </a:prstGeom>
          <a:noFill/>
          <a:ln>
            <a:noFill/>
          </a:ln>
        </p:spPr>
      </p:pic>
      <p:sp>
        <p:nvSpPr>
          <p:cNvPr id="918" name="Google Shape;918;p77"/>
          <p:cNvSpPr/>
          <p:nvPr/>
        </p:nvSpPr>
        <p:spPr>
          <a:xfrm>
            <a:off x="383458" y="5466167"/>
            <a:ext cx="5032150" cy="249785"/>
          </a:xfrm>
          <a:prstGeom prst="roundRect">
            <a:avLst>
              <a:gd name="adj" fmla="val 16667"/>
            </a:avLst>
          </a:prstGeom>
          <a:solidFill>
            <a:srgbClr val="FFFF00">
              <a:alpha val="27058"/>
            </a:srgbClr>
          </a:solidFill>
          <a:ln w="254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77"/>
          <p:cNvSpPr/>
          <p:nvPr/>
        </p:nvSpPr>
        <p:spPr>
          <a:xfrm>
            <a:off x="1244318" y="6118514"/>
            <a:ext cx="3528260" cy="175246"/>
          </a:xfrm>
          <a:prstGeom prst="roundRect">
            <a:avLst>
              <a:gd name="adj" fmla="val 16667"/>
            </a:avLst>
          </a:prstGeom>
          <a:solidFill>
            <a:srgbClr val="FFFF00">
              <a:alpha val="27058"/>
            </a:srgbClr>
          </a:solidFill>
          <a:ln w="254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78"/>
          <p:cNvSpPr txBox="1">
            <a:spLocks noGrp="1"/>
          </p:cNvSpPr>
          <p:nvPr>
            <p:ph type="sldNum" idx="12"/>
          </p:nvPr>
        </p:nvSpPr>
        <p:spPr>
          <a:xfrm>
            <a:off x="11695591" y="6554273"/>
            <a:ext cx="4572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  <p:sp>
        <p:nvSpPr>
          <p:cNvPr id="926" name="Google Shape;926;p78"/>
          <p:cNvSpPr txBox="1"/>
          <p:nvPr/>
        </p:nvSpPr>
        <p:spPr>
          <a:xfrm>
            <a:off x="8672513" y="3600450"/>
            <a:ext cx="200025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78"/>
          <p:cNvSpPr txBox="1">
            <a:spLocks noGrp="1"/>
          </p:cNvSpPr>
          <p:nvPr>
            <p:ph type="title"/>
          </p:nvPr>
        </p:nvSpPr>
        <p:spPr>
          <a:xfrm>
            <a:off x="457200" y="222750"/>
            <a:ext cx="91182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0"/>
              <a:buFont typeface="Calibri"/>
              <a:buNone/>
            </a:pPr>
            <a:r>
              <a:rPr lang="en-US" b="0">
                <a:latin typeface="Lusitana"/>
                <a:ea typeface="Lusitana"/>
                <a:cs typeface="Lusitana"/>
                <a:sym typeface="Lusitana"/>
              </a:rPr>
              <a:t>Potential Savings</a:t>
            </a:r>
            <a:endParaRPr b="0">
              <a:latin typeface="Lusitana"/>
              <a:ea typeface="Lusitana"/>
              <a:cs typeface="Lusitana"/>
              <a:sym typeface="Lusitana"/>
            </a:endParaRPr>
          </a:p>
        </p:txBody>
      </p:sp>
      <p:graphicFrame>
        <p:nvGraphicFramePr>
          <p:cNvPr id="928" name="Google Shape;928;p78"/>
          <p:cNvGraphicFramePr/>
          <p:nvPr/>
        </p:nvGraphicFramePr>
        <p:xfrm>
          <a:off x="451350" y="1944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{3E261D9F-ADFE-4E65-A181-4F540FE52B34}</a:tableStyleId>
              </a:tblPr>
              <a:tblGrid>
                <a:gridCol w="4466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7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1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WET YEAR</a:t>
                      </a:r>
                      <a:endParaRPr sz="2400" u="none" strike="noStrike" cap="none">
                        <a:solidFill>
                          <a:schemeClr val="dk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accent2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DROUGHT YEAR</a:t>
                      </a:r>
                      <a:endParaRPr sz="2400" u="none" strike="noStrike" cap="none">
                        <a:solidFill>
                          <a:schemeClr val="accent2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@ $50/acre for Farm(x)</a:t>
                      </a:r>
                      <a:endParaRPr sz="24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182875" marB="18287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$100/acre</a:t>
                      </a:r>
                      <a:endParaRPr sz="24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182875" marB="18287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$200/acre</a:t>
                      </a:r>
                      <a:endParaRPr sz="24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182875" marB="18287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5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@ 15% less water usage</a:t>
                      </a:r>
                      <a:endParaRPr sz="24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182875" marB="18287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2x savings over </a:t>
                      </a:r>
                      <a:br>
                        <a:rPr lang="en-US" sz="24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</a:br>
                      <a:r>
                        <a:rPr lang="en-US" sz="24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Farm(x) costs</a:t>
                      </a:r>
                      <a:endParaRPr sz="24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182875" marB="18287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4x savings over </a:t>
                      </a:r>
                      <a:br>
                        <a:rPr lang="en-US" sz="2400" u="none" strike="noStrike" cap="non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</a:b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Farm(x) costs</a:t>
                      </a:r>
                      <a:endParaRPr sz="24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182875" marB="18287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8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Cost of water</a:t>
                      </a:r>
                      <a:endParaRPr sz="24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182875" marB="18287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$400/AF</a:t>
                      </a:r>
                      <a:endParaRPr sz="24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182875" marB="18287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US" sz="24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$1600/AF</a:t>
                      </a:r>
                      <a:endParaRPr sz="24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91425" marR="91425" marT="182875" marB="18287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79"/>
          <p:cNvSpPr txBox="1">
            <a:spLocks noGrp="1"/>
          </p:cNvSpPr>
          <p:nvPr>
            <p:ph type="title"/>
          </p:nvPr>
        </p:nvSpPr>
        <p:spPr>
          <a:xfrm>
            <a:off x="495800" y="1337423"/>
            <a:ext cx="80229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How to Get Started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80"/>
          <p:cNvSpPr txBox="1">
            <a:spLocks noGrp="1"/>
          </p:cNvSpPr>
          <p:nvPr>
            <p:ph type="sldNum" idx="12"/>
          </p:nvPr>
        </p:nvSpPr>
        <p:spPr>
          <a:xfrm>
            <a:off x="11607800" y="6630669"/>
            <a:ext cx="5841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>
                <a:solidFill>
                  <a:schemeClr val="lt1"/>
                </a:solidFill>
              </a:rPr>
              <a:t>58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940" name="Google Shape;940;p80"/>
          <p:cNvPicPr preferRelativeResize="0"/>
          <p:nvPr/>
        </p:nvPicPr>
        <p:blipFill rotWithShape="1">
          <a:blip r:embed="rId3">
            <a:alphaModFix/>
          </a:blip>
          <a:srcRect t="7812" b="7813"/>
          <a:stretch/>
        </p:blipFill>
        <p:spPr>
          <a:xfrm>
            <a:off x="0" y="75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80"/>
          <p:cNvSpPr/>
          <p:nvPr/>
        </p:nvSpPr>
        <p:spPr>
          <a:xfrm>
            <a:off x="836675" y="-93300"/>
            <a:ext cx="4842600" cy="606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80"/>
          <p:cNvSpPr txBox="1"/>
          <p:nvPr/>
        </p:nvSpPr>
        <p:spPr>
          <a:xfrm>
            <a:off x="887975" y="2275125"/>
            <a:ext cx="4740000" cy="11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Poppins"/>
                <a:ea typeface="Poppins"/>
                <a:cs typeface="Poppins"/>
                <a:sym typeface="Poppins"/>
              </a:rPr>
              <a:t> </a:t>
            </a:r>
            <a:endParaRPr sz="1050" b="0" i="0" u="none" strike="noStrike" cap="none">
              <a:solidFill>
                <a:srgbClr val="3D4852"/>
              </a:solidFill>
              <a:highlight>
                <a:srgbClr val="FFFFFF"/>
              </a:highlight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3600" b="0" i="0" u="none" strike="noStrike" cap="none">
              <a:solidFill>
                <a:srgbClr val="284053"/>
              </a:solidFill>
              <a:highlight>
                <a:srgbClr val="FFFFFF"/>
              </a:highlight>
              <a:latin typeface="Lusitana"/>
              <a:ea typeface="Lusitana"/>
              <a:cs typeface="Lusitana"/>
              <a:sym typeface="Lusitana"/>
            </a:endParaRPr>
          </a:p>
        </p:txBody>
      </p:sp>
      <p:sp>
        <p:nvSpPr>
          <p:cNvPr id="943" name="Google Shape;943;p80"/>
          <p:cNvSpPr txBox="1"/>
          <p:nvPr/>
        </p:nvSpPr>
        <p:spPr>
          <a:xfrm>
            <a:off x="799325" y="1878020"/>
            <a:ext cx="49173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Customer Benefits</a:t>
            </a:r>
            <a:endParaRPr sz="2400" b="0" i="0" u="none" strike="noStrike" cap="non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81"/>
          <p:cNvSpPr txBox="1">
            <a:spLocks noGrp="1"/>
          </p:cNvSpPr>
          <p:nvPr>
            <p:ph type="title"/>
          </p:nvPr>
        </p:nvSpPr>
        <p:spPr>
          <a:xfrm>
            <a:off x="609599" y="93785"/>
            <a:ext cx="10374923" cy="1201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/>
              <a:t>Farm(x) Yield Prediction Compared to Competitors</a:t>
            </a:r>
            <a:endParaRPr/>
          </a:p>
        </p:txBody>
      </p:sp>
      <p:sp>
        <p:nvSpPr>
          <p:cNvPr id="949" name="Google Shape;949;p81"/>
          <p:cNvSpPr txBox="1">
            <a:spLocks noGrp="1"/>
          </p:cNvSpPr>
          <p:nvPr>
            <p:ph type="sldNum" idx="12"/>
          </p:nvPr>
        </p:nvSpPr>
        <p:spPr>
          <a:xfrm>
            <a:off x="11569866" y="6630670"/>
            <a:ext cx="457200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  <p:sp>
        <p:nvSpPr>
          <p:cNvPr id="950" name="Google Shape;950;p81"/>
          <p:cNvSpPr txBox="1">
            <a:spLocks noGrp="1"/>
          </p:cNvSpPr>
          <p:nvPr>
            <p:ph type="dt" idx="10"/>
          </p:nvPr>
        </p:nvSpPr>
        <p:spPr>
          <a:xfrm>
            <a:off x="0" y="6630669"/>
            <a:ext cx="1082561" cy="227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06/25/2020</a:t>
            </a:r>
            <a:endParaRPr/>
          </a:p>
        </p:txBody>
      </p:sp>
      <p:graphicFrame>
        <p:nvGraphicFramePr>
          <p:cNvPr id="951" name="Google Shape;951;p81"/>
          <p:cNvGraphicFramePr/>
          <p:nvPr/>
        </p:nvGraphicFramePr>
        <p:xfrm>
          <a:off x="474979" y="1319541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{C5C92931-C138-4825-A7C6-D4B565A3CDB0}</a:tableStyleId>
              </a:tblPr>
              <a:tblGrid>
                <a:gridCol w="181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7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3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9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56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8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Crops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Data type, Advantages and disadvantages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Services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Vs Farm(x)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agrograph.com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Broad crops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Satellite, proprietary database of 40 million parcels of land, with 10+ years of crop and yield history. Block level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Creditworthiness, crop management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Different crop, financial management focus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8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fruitspec.com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Citrus fruit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Ground moving sensor, tree level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Fruit volume and the size distribution in a specific orchard, heat-map shows distribution of fruit quantities in an orchard.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Different crop, more expensive – ground sensor based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8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bountiful.ag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70K acres of grapes and almonds forecasted in 2019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Satellite, on weather, remote sensing imagery and geospatial data. 20 years of yield data. Block level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Water and labor savings, yield forecasting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Nearest competitor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8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Climate.com</a:t>
                      </a:r>
                      <a:endParaRPr sz="14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Broad crops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Satellite, weather, imagery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Crop health, variable rate seed and fertilization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Broad crop management not focused on vineyards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8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Ceres Imaging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Broad crops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Satellite imagery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Identification of irrigation problems, nutrient deficiencies, pest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Broad crop focus, just starting. No official offering.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 txBox="1">
            <a:spLocks noGrp="1"/>
          </p:cNvSpPr>
          <p:nvPr>
            <p:ph type="title"/>
          </p:nvPr>
        </p:nvSpPr>
        <p:spPr>
          <a:xfrm>
            <a:off x="290175" y="222750"/>
            <a:ext cx="9675600" cy="782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/>
              <a:t>We need these data sets. Built systems to accurately collect</a:t>
            </a:r>
            <a:endParaRPr sz="3400"/>
          </a:p>
        </p:txBody>
      </p:sp>
      <p:sp>
        <p:nvSpPr>
          <p:cNvPr id="226" name="Google Shape;226;p28"/>
          <p:cNvSpPr txBox="1">
            <a:spLocks noGrp="1"/>
          </p:cNvSpPr>
          <p:nvPr>
            <p:ph type="sldNum" idx="12"/>
          </p:nvPr>
        </p:nvSpPr>
        <p:spPr>
          <a:xfrm>
            <a:off x="11695591" y="6554273"/>
            <a:ext cx="457200" cy="22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graphicFrame>
        <p:nvGraphicFramePr>
          <p:cNvPr id="227" name="Google Shape;227;p28"/>
          <p:cNvGraphicFramePr/>
          <p:nvPr/>
        </p:nvGraphicFramePr>
        <p:xfrm>
          <a:off x="281386" y="131503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{C5C92931-C138-4825-A7C6-D4B565A3CDB0}</a:tableStyleId>
              </a:tblPr>
              <a:tblGrid>
                <a:gridCol w="175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0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6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16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41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4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41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5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Data Needed</a:t>
                      </a:r>
                      <a:endParaRPr/>
                    </a:p>
                  </a:txBody>
                  <a:tcPr marL="91450" marR="91450" marT="45725" marB="45725" anchor="ctr"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Farm</a:t>
                      </a:r>
                      <a:r>
                        <a:rPr lang="en-US"/>
                        <a:t>(x) </a:t>
                      </a:r>
                      <a:r>
                        <a:rPr lang="en-US" sz="1400" u="none" strike="noStrike" cap="none"/>
                        <a:t> Usage</a:t>
                      </a:r>
                      <a:endParaRPr/>
                    </a:p>
                  </a:txBody>
                  <a:tcPr marL="91450" marR="91450" marT="45725" marB="45725" anchor="ctr"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Sensor(s)</a:t>
                      </a:r>
                      <a:endParaRPr/>
                    </a:p>
                  </a:txBody>
                  <a:tcPr marL="91450" marR="91450" marT="45725" marB="45725" anchor="ctr"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Farm</a:t>
                      </a:r>
                      <a:r>
                        <a:rPr lang="en-US"/>
                        <a:t>(x)</a:t>
                      </a:r>
                      <a:r>
                        <a:rPr lang="en-US" sz="1400" u="none" strike="noStrike" cap="none"/>
                        <a:t> or </a:t>
                      </a:r>
                      <a:r>
                        <a:rPr lang="en-US"/>
                        <a:t>3rd part</a:t>
                      </a:r>
                      <a:r>
                        <a:rPr lang="en-US" sz="1400" u="none" strike="noStrike" cap="none"/>
                        <a:t>y </a:t>
                      </a:r>
                      <a:endParaRPr/>
                    </a:p>
                  </a:txBody>
                  <a:tcPr marL="91450" marR="91450" marT="45725" marB="45725" anchor="ctr"/>
                </a:tc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Company using data</a:t>
                      </a:r>
                      <a:endParaRPr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FarmX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CropX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Arable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Imagery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NDVI, NDWI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Satellite, aerial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3rd</a:t>
                      </a:r>
                      <a:r>
                        <a:rPr lang="en-US" sz="1400" u="none" strike="noStrike" cap="none"/>
                        <a:t> party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Weather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ETc, Chill Portions, Irrigation Management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Rain, wind, temp, humidity, solar flux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3rd</a:t>
                      </a:r>
                      <a:r>
                        <a:rPr lang="en-US" sz="1400" u="none" strike="noStrike" cap="none"/>
                        <a:t> party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Plant Health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Crop Stress, Irrigation Management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Infrared Radiometer, Dendrometer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3rd </a:t>
                      </a:r>
                      <a:r>
                        <a:rPr lang="en-US" sz="1400" u="none" strike="noStrike" cap="none"/>
                        <a:t>ird party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✓</a:t>
                      </a: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Sub-surface Soil Moisture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Irrigation Management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Sub-surface soil moisture sensor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u="none" strike="noStrike" cap="none"/>
                        <a:t>FarmX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Irrigation Water Pressure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Irrigation Management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Water Pressure Sensor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FarmX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     PSI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On/Off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Water Flow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Irrigation Management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Water Flow Counter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3rd party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System Health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System &amp; battery Health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RF RSSI, Power Stats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u="none" strike="noStrike" cap="none"/>
                        <a:t>FarmX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Leaf Wetness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Pest Pressure, Disease Risk, Plant Health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Leaf Wetness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3rd party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Frost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Frost Prediction and mitigation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Bud/Leaf Frost, Inversion Layer Frost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3rd party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✓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9"/>
          <p:cNvSpPr txBox="1">
            <a:spLocks noGrp="1"/>
          </p:cNvSpPr>
          <p:nvPr>
            <p:ph type="title"/>
          </p:nvPr>
        </p:nvSpPr>
        <p:spPr>
          <a:xfrm>
            <a:off x="265255" y="304030"/>
            <a:ext cx="9670200" cy="782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journey</a:t>
            </a:r>
            <a:endParaRPr/>
          </a:p>
        </p:txBody>
      </p:sp>
      <p:sp>
        <p:nvSpPr>
          <p:cNvPr id="234" name="Google Shape;234;p29"/>
          <p:cNvSpPr txBox="1">
            <a:spLocks noGrp="1"/>
          </p:cNvSpPr>
          <p:nvPr>
            <p:ph type="sldNum" idx="12"/>
          </p:nvPr>
        </p:nvSpPr>
        <p:spPr>
          <a:xfrm>
            <a:off x="11695591" y="6554273"/>
            <a:ext cx="457200" cy="22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235" name="Google Shape;235;p29"/>
          <p:cNvSpPr txBox="1">
            <a:spLocks noGrp="1"/>
          </p:cNvSpPr>
          <p:nvPr>
            <p:ph type="body" idx="1"/>
          </p:nvPr>
        </p:nvSpPr>
        <p:spPr>
          <a:xfrm>
            <a:off x="393292" y="1341120"/>
            <a:ext cx="11405400" cy="5111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Tree variables to manage a farm.</a:t>
            </a: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Built a platform to collect the data set</a:t>
            </a: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After time, we found not getting good enough data using used 3rd party sensor</a:t>
            </a: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Not very good</a:t>
            </a: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too narrow a field</a:t>
            </a: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built our own</a:t>
            </a: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BTW, it’s better than other</a:t>
            </a: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want great imaging sensing. Satellite, </a:t>
            </a: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exhaustive amount of work on imaging. Want higher resolution imaging. We want a partner.</a:t>
            </a: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Imaging sensing technology</a:t>
            </a: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Our path….</a:t>
            </a: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slide: our probe versus other guys probes</a:t>
            </a:r>
            <a:endParaRPr sz="14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0"/>
          <p:cNvSpPr txBox="1">
            <a:spLocks noGrp="1"/>
          </p:cNvSpPr>
          <p:nvPr>
            <p:ph type="title"/>
          </p:nvPr>
        </p:nvSpPr>
        <p:spPr>
          <a:xfrm>
            <a:off x="265255" y="304030"/>
            <a:ext cx="9670200" cy="782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Our journey v2</a:t>
            </a:r>
            <a:endParaRPr/>
          </a:p>
        </p:txBody>
      </p:sp>
      <p:sp>
        <p:nvSpPr>
          <p:cNvPr id="242" name="Google Shape;242;p30"/>
          <p:cNvSpPr txBox="1">
            <a:spLocks noGrp="1"/>
          </p:cNvSpPr>
          <p:nvPr>
            <p:ph type="sldNum" idx="12"/>
          </p:nvPr>
        </p:nvSpPr>
        <p:spPr>
          <a:xfrm>
            <a:off x="11695591" y="6554273"/>
            <a:ext cx="457200" cy="2274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43" name="Google Shape;243;p30"/>
          <p:cNvSpPr txBox="1">
            <a:spLocks noGrp="1"/>
          </p:cNvSpPr>
          <p:nvPr>
            <p:ph type="body" idx="1"/>
          </p:nvPr>
        </p:nvSpPr>
        <p:spPr>
          <a:xfrm>
            <a:off x="393292" y="1341120"/>
            <a:ext cx="11405400" cy="5111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500" b="0">
                <a:latin typeface="Century Gothic"/>
                <a:ea typeface="Century Gothic"/>
                <a:cs typeface="Century Gothic"/>
                <a:sym typeface="Century Gothic"/>
              </a:rPr>
              <a:t>We wanted to provide a comprehensive crop management solution</a:t>
            </a:r>
            <a:endParaRPr sz="2500" b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500" b="0">
                <a:latin typeface="Century Gothic"/>
                <a:ea typeface="Century Gothic"/>
                <a:cs typeface="Century Gothic"/>
                <a:sym typeface="Century Gothic"/>
              </a:rPr>
              <a:t>We needed certain data</a:t>
            </a:r>
            <a:endParaRPr sz="2500" b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500" b="0">
                <a:latin typeface="Century Gothic"/>
                <a:ea typeface="Century Gothic"/>
                <a:cs typeface="Century Gothic"/>
                <a:sym typeface="Century Gothic"/>
              </a:rPr>
              <a:t>We knew modeling using AI and ML was essential</a:t>
            </a:r>
            <a:endParaRPr sz="2500" b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500" b="0" i="1">
                <a:latin typeface="Century Gothic"/>
                <a:ea typeface="Century Gothic"/>
                <a:cs typeface="Century Gothic"/>
                <a:sym typeface="Century Gothic"/>
              </a:rPr>
              <a:t>We tried 3rd party solutoins = 1 slide == 3rd party solutions available in market. Column = what we need…..</a:t>
            </a:r>
            <a:endParaRPr sz="2500" b="0" i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500" b="0">
                <a:latin typeface="Century Gothic"/>
                <a:ea typeface="Century Gothic"/>
                <a:cs typeface="Century Gothic"/>
                <a:sym typeface="Century Gothic"/>
              </a:rPr>
              <a:t>not good</a:t>
            </a:r>
            <a:endParaRPr sz="2500" b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500" b="0" i="1">
                <a:latin typeface="Century Gothic"/>
                <a:ea typeface="Century Gothic"/>
                <a:cs typeface="Century Gothic"/>
                <a:sym typeface="Century Gothic"/>
              </a:rPr>
              <a:t>Built our own 2nd slide == our solution are building vs list in 1st slide -- demonstrate our technical depth</a:t>
            </a:r>
            <a:endParaRPr sz="2500" b="0" i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500" b="0">
                <a:latin typeface="Century Gothic"/>
                <a:ea typeface="Century Gothic"/>
                <a:cs typeface="Century Gothic"/>
                <a:sym typeface="Century Gothic"/>
              </a:rPr>
              <a:t>Couple with AI and ML</a:t>
            </a:r>
            <a:endParaRPr sz="2500" b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500" b="0">
                <a:latin typeface="Century Gothic"/>
                <a:ea typeface="Century Gothic"/>
                <a:cs typeface="Century Gothic"/>
                <a:sym typeface="Century Gothic"/>
              </a:rPr>
              <a:t>Same challenge with imaging solutions in market</a:t>
            </a:r>
            <a:endParaRPr sz="2500" b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500" b="0">
                <a:latin typeface="Century Gothic"/>
                <a:ea typeface="Century Gothic"/>
                <a:cs typeface="Century Gothic"/>
                <a:sym typeface="Century Gothic"/>
              </a:rPr>
              <a:t>Taichi’s slide</a:t>
            </a:r>
            <a:endParaRPr sz="2500" b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500" b="0">
                <a:latin typeface="Century Gothic"/>
                <a:ea typeface="Century Gothic"/>
                <a:cs typeface="Century Gothic"/>
                <a:sym typeface="Century Gothic"/>
              </a:rPr>
              <a:t>Want a partner --&gt;Sony</a:t>
            </a:r>
            <a:endParaRPr sz="2500" b="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1"/>
          <p:cNvSpPr txBox="1">
            <a:spLocks noGrp="1"/>
          </p:cNvSpPr>
          <p:nvPr>
            <p:ph type="title"/>
          </p:nvPr>
        </p:nvSpPr>
        <p:spPr>
          <a:xfrm>
            <a:off x="265255" y="304030"/>
            <a:ext cx="96702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Lusitana"/>
              <a:buNone/>
            </a:pPr>
            <a:r>
              <a:rPr lang="en-US"/>
              <a:t>Platform Data Requirements</a:t>
            </a:r>
            <a:endParaRPr/>
          </a:p>
        </p:txBody>
      </p:sp>
      <p:sp>
        <p:nvSpPr>
          <p:cNvPr id="250" name="Google Shape;250;p31"/>
          <p:cNvSpPr txBox="1"/>
          <p:nvPr/>
        </p:nvSpPr>
        <p:spPr>
          <a:xfrm>
            <a:off x="11569866" y="6630670"/>
            <a:ext cx="457200" cy="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1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3_Farm X_Powerpoint">
  <a:themeElements>
    <a:clrScheme name="FarmX New 10-17">
      <a:dk1>
        <a:srgbClr val="000000"/>
      </a:dk1>
      <a:lt1>
        <a:srgbClr val="FFFFFF"/>
      </a:lt1>
      <a:dk2>
        <a:srgbClr val="2664AA"/>
      </a:dk2>
      <a:lt2>
        <a:srgbClr val="636466"/>
      </a:lt2>
      <a:accent1>
        <a:srgbClr val="2664AA"/>
      </a:accent1>
      <a:accent2>
        <a:srgbClr val="E35B28"/>
      </a:accent2>
      <a:accent3>
        <a:srgbClr val="92D050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フレーム">
  <a:themeElements>
    <a:clrScheme name="青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4843</Words>
  <Application>Microsoft Macintosh PowerPoint</Application>
  <PresentationFormat>Widescreen</PresentationFormat>
  <Paragraphs>1105</Paragraphs>
  <Slides>59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70" baseType="lpstr">
      <vt:lpstr>Poppins</vt:lpstr>
      <vt:lpstr>Merriweather</vt:lpstr>
      <vt:lpstr>Lusitana</vt:lpstr>
      <vt:lpstr>Calibri</vt:lpstr>
      <vt:lpstr>Cambria Math</vt:lpstr>
      <vt:lpstr>Helvetica Neue</vt:lpstr>
      <vt:lpstr>Arial</vt:lpstr>
      <vt:lpstr>Noto Sans Symbols</vt:lpstr>
      <vt:lpstr>Century Gothic</vt:lpstr>
      <vt:lpstr>3_Farm X_Powerpoint</vt:lpstr>
      <vt:lpstr>フレーム</vt:lpstr>
      <vt:lpstr>PowerPoint Presentation</vt:lpstr>
      <vt:lpstr>Growers tell us what they want to know about their farms</vt:lpstr>
      <vt:lpstr>You need this information to answer those questions</vt:lpstr>
      <vt:lpstr>Monitor &amp; report on the entire plant: from roots to tips</vt:lpstr>
      <vt:lpstr>To get this information, we started to assemble  these data</vt:lpstr>
      <vt:lpstr>We need these data sets. Built systems to accurately collect</vt:lpstr>
      <vt:lpstr>Our journey</vt:lpstr>
      <vt:lpstr>Our journey v2</vt:lpstr>
      <vt:lpstr>Platform Data Requirements</vt:lpstr>
      <vt:lpstr>Soil Sensor Comparison</vt:lpstr>
      <vt:lpstr>FarmX vs. Competitor: Soil Moisture in Clay</vt:lpstr>
      <vt:lpstr>Discussion items</vt:lpstr>
      <vt:lpstr>Existing our customer’s challenges </vt:lpstr>
      <vt:lpstr>Potential solutions with UAV</vt:lpstr>
      <vt:lpstr>Concepts of our UAV solutions</vt:lpstr>
      <vt:lpstr>PowerPoint Presentation</vt:lpstr>
      <vt:lpstr>Sensors / Technical collaboration</vt:lpstr>
      <vt:lpstr>How do we achieve to productization?</vt:lpstr>
      <vt:lpstr>Unsatisfied quality of TerrAvion’s imagery</vt:lpstr>
      <vt:lpstr>More about Farm(x)</vt:lpstr>
      <vt:lpstr>Competitive differentiation</vt:lpstr>
      <vt:lpstr>Key points of differentiation</vt:lpstr>
      <vt:lpstr>Slide about network </vt:lpstr>
      <vt:lpstr>For example . . .</vt:lpstr>
      <vt:lpstr>Highest density data collection  </vt:lpstr>
      <vt:lpstr>sensors</vt:lpstr>
      <vt:lpstr>Frost Monitoring &amp; Prediction</vt:lpstr>
      <vt:lpstr>Crop stress modeling with sensing network</vt:lpstr>
      <vt:lpstr>Yield Prediction – ML Engine</vt:lpstr>
      <vt:lpstr>Yield Prediction</vt:lpstr>
      <vt:lpstr>All these services delivered in a single dashboard</vt:lpstr>
      <vt:lpstr>Anchor customers</vt:lpstr>
      <vt:lpstr>Existing customers gives us access to nearly 100k acres</vt:lpstr>
      <vt:lpstr>Anchor Customers  NEED the Customer slide</vt:lpstr>
      <vt:lpstr>Customer benefits</vt:lpstr>
      <vt:lpstr>Grower saves 20% in energy and water</vt:lpstr>
      <vt:lpstr>Irrigation Planner - Case Study</vt:lpstr>
      <vt:lpstr>Summary of Yield Improvements</vt:lpstr>
      <vt:lpstr>FarmX ROI</vt:lpstr>
      <vt:lpstr>Irrigation ROI Breakout ALMONDS</vt:lpstr>
      <vt:lpstr>Farm(x) contrasted with the Yield</vt:lpstr>
      <vt:lpstr>A high level comparison of Farm(x) and the Yield Based on publicly available data </vt:lpstr>
      <vt:lpstr>Thank you</vt:lpstr>
      <vt:lpstr>Keenan Water &amp; Energy Savings from Grant</vt:lpstr>
      <vt:lpstr>Proposed irrigation schedule by percolation model</vt:lpstr>
      <vt:lpstr>Competitive Landscape</vt:lpstr>
      <vt:lpstr>Multi-variable Irrigation Management </vt:lpstr>
      <vt:lpstr>PowerPoint Presentation</vt:lpstr>
      <vt:lpstr>Farm(x) Yield Prediction Compared to Competitors</vt:lpstr>
      <vt:lpstr>Farm(x)’s yield prediction significantly better</vt:lpstr>
      <vt:lpstr>Comprehensive Sensing &amp; Data Collection</vt:lpstr>
      <vt:lpstr>Reported Savings</vt:lpstr>
      <vt:lpstr>Summary of Savings</vt:lpstr>
      <vt:lpstr>Maximizing Root Zone Efficiency</vt:lpstr>
      <vt:lpstr>Keenan Farms Could Have Saved More than 7%</vt:lpstr>
      <vt:lpstr>Potential Savings</vt:lpstr>
      <vt:lpstr>How to Get Started</vt:lpstr>
      <vt:lpstr>PowerPoint Presentation</vt:lpstr>
      <vt:lpstr>Farm(x) Yield Prediction Compared to Competitors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Bill Jennings</cp:lastModifiedBy>
  <cp:revision>1</cp:revision>
  <dcterms:modified xsi:type="dcterms:W3CDTF">2021-07-15T02:06:17Z</dcterms:modified>
</cp:coreProperties>
</file>